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handoutMasterIdLst>
    <p:handoutMasterId r:id="rId55"/>
  </p:handoutMasterIdLst>
  <p:sldIdLst>
    <p:sldId id="256" r:id="rId2"/>
    <p:sldId id="257" r:id="rId3"/>
    <p:sldId id="258" r:id="rId4"/>
    <p:sldId id="259" r:id="rId5"/>
    <p:sldId id="293" r:id="rId6"/>
    <p:sldId id="292" r:id="rId7"/>
    <p:sldId id="277" r:id="rId8"/>
    <p:sldId id="262" r:id="rId9"/>
    <p:sldId id="290" r:id="rId10"/>
    <p:sldId id="306" r:id="rId11"/>
    <p:sldId id="307" r:id="rId12"/>
    <p:sldId id="291" r:id="rId13"/>
    <p:sldId id="276" r:id="rId14"/>
    <p:sldId id="278" r:id="rId15"/>
    <p:sldId id="297" r:id="rId16"/>
    <p:sldId id="298" r:id="rId17"/>
    <p:sldId id="299" r:id="rId18"/>
    <p:sldId id="261" r:id="rId19"/>
    <p:sldId id="295" r:id="rId20"/>
    <p:sldId id="308" r:id="rId21"/>
    <p:sldId id="309" r:id="rId22"/>
    <p:sldId id="296" r:id="rId23"/>
    <p:sldId id="279" r:id="rId24"/>
    <p:sldId id="280" r:id="rId25"/>
    <p:sldId id="282" r:id="rId26"/>
    <p:sldId id="281" r:id="rId27"/>
    <p:sldId id="283" r:id="rId28"/>
    <p:sldId id="300" r:id="rId29"/>
    <p:sldId id="284" r:id="rId30"/>
    <p:sldId id="285" r:id="rId31"/>
    <p:sldId id="286" r:id="rId32"/>
    <p:sldId id="287" r:id="rId33"/>
    <p:sldId id="288" r:id="rId34"/>
    <p:sldId id="294" r:id="rId35"/>
    <p:sldId id="301" r:id="rId36"/>
    <p:sldId id="289" r:id="rId37"/>
    <p:sldId id="303" r:id="rId38"/>
    <p:sldId id="274" r:id="rId39"/>
    <p:sldId id="263" r:id="rId40"/>
    <p:sldId id="265" r:id="rId41"/>
    <p:sldId id="264" r:id="rId42"/>
    <p:sldId id="266" r:id="rId43"/>
    <p:sldId id="267" r:id="rId44"/>
    <p:sldId id="268" r:id="rId45"/>
    <p:sldId id="269" r:id="rId46"/>
    <p:sldId id="270" r:id="rId47"/>
    <p:sldId id="272" r:id="rId48"/>
    <p:sldId id="273" r:id="rId49"/>
    <p:sldId id="271" r:id="rId50"/>
    <p:sldId id="304" r:id="rId51"/>
    <p:sldId id="305" r:id="rId52"/>
    <p:sldId id="275" r:id="rId53"/>
    <p:sldId id="302" r:id="rId54"/>
  </p:sldIdLst>
  <p:sldSz cx="12192000" cy="6858000"/>
  <p:notesSz cx="6808788" cy="99409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732" autoAdjust="0"/>
    <p:restoredTop sz="94660"/>
  </p:normalViewPr>
  <p:slideViewPr>
    <p:cSldViewPr snapToGrid="0">
      <p:cViewPr>
        <p:scale>
          <a:sx n="52" d="100"/>
          <a:sy n="52" d="100"/>
        </p:scale>
        <p:origin x="-606" y="72"/>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0475" cy="49704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6737" y="0"/>
            <a:ext cx="2950475" cy="497046"/>
          </a:xfrm>
          <a:prstGeom prst="rect">
            <a:avLst/>
          </a:prstGeom>
        </p:spPr>
        <p:txBody>
          <a:bodyPr vert="horz" lIns="91440" tIns="45720" rIns="91440" bIns="45720" rtlCol="0"/>
          <a:lstStyle>
            <a:lvl1pPr algn="r">
              <a:defRPr sz="1200"/>
            </a:lvl1pPr>
          </a:lstStyle>
          <a:p>
            <a:fld id="{376DE48C-2C83-4C0A-8151-E38041283795}" type="datetimeFigureOut">
              <a:rPr lang="en-GB" smtClean="0"/>
              <a:pPr/>
              <a:t>07/12/2017</a:t>
            </a:fld>
            <a:endParaRPr lang="en-GB"/>
          </a:p>
        </p:txBody>
      </p:sp>
      <p:sp>
        <p:nvSpPr>
          <p:cNvPr id="4" name="Footer Placeholder 3"/>
          <p:cNvSpPr>
            <a:spLocks noGrp="1"/>
          </p:cNvSpPr>
          <p:nvPr>
            <p:ph type="ftr" sz="quarter" idx="2"/>
          </p:nvPr>
        </p:nvSpPr>
        <p:spPr>
          <a:xfrm>
            <a:off x="0" y="9442154"/>
            <a:ext cx="2950475" cy="497046"/>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6737" y="9442154"/>
            <a:ext cx="2950475" cy="497046"/>
          </a:xfrm>
          <a:prstGeom prst="rect">
            <a:avLst/>
          </a:prstGeom>
        </p:spPr>
        <p:txBody>
          <a:bodyPr vert="horz" lIns="91440" tIns="45720" rIns="91440" bIns="45720" rtlCol="0" anchor="b"/>
          <a:lstStyle>
            <a:lvl1pPr algn="r">
              <a:defRPr sz="1200"/>
            </a:lvl1pPr>
          </a:lstStyle>
          <a:p>
            <a:fld id="{299E7620-CD00-4113-B74F-72276C4265D2}" type="slidenum">
              <a:rPr lang="en-GB" smtClean="0"/>
              <a:pPr/>
              <a:t>‹#›</a:t>
            </a:fld>
            <a:endParaRPr lang="en-GB"/>
          </a:p>
        </p:txBody>
      </p:sp>
    </p:spTree>
    <p:extLst>
      <p:ext uri="{BB962C8B-B14F-4D97-AF65-F5344CB8AC3E}">
        <p14:creationId xmlns:p14="http://schemas.microsoft.com/office/powerpoint/2010/main" val="33447880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12/7/2017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12/7/2017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pPr/>
              <a:t>12/7/2017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pPr/>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pPr/>
              <a:t>12/7/2017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pPr/>
              <a:t>12/7/2017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pPr/>
              <a:t>12/7/2017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pPr/>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pPr/>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pPr/>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pPr/>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pPr/>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pPr/>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pPr/>
              <a:t>12/7/2017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pPr/>
              <a:t>12/7/2017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12/7/2017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12/7/2017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12/7/2017</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occupational therapy interventions with </a:t>
            </a:r>
            <a:r>
              <a:rPr lang="en-US" smtClean="0"/>
              <a:t>older adults </a:t>
            </a:r>
            <a:endParaRPr lang="en-US" dirty="0"/>
          </a:p>
        </p:txBody>
      </p:sp>
      <p:sp>
        <p:nvSpPr>
          <p:cNvPr id="3" name="Subtitle 2"/>
          <p:cNvSpPr>
            <a:spLocks noGrp="1"/>
          </p:cNvSpPr>
          <p:nvPr>
            <p:ph type="subTitle" idx="1"/>
          </p:nvPr>
        </p:nvSpPr>
        <p:spPr/>
        <p:txBody>
          <a:bodyPr>
            <a:normAutofit/>
          </a:bodyPr>
          <a:lstStyle/>
          <a:p>
            <a:r>
              <a:rPr lang="en-US" dirty="0" err="1" smtClean="0"/>
              <a:t>Demis</a:t>
            </a:r>
            <a:r>
              <a:rPr lang="en-US" dirty="0" smtClean="0"/>
              <a:t> Cachia</a:t>
            </a:r>
          </a:p>
          <a:p>
            <a:r>
              <a:rPr lang="en-US" dirty="0" smtClean="0"/>
              <a:t>Senior AHCP(Occupational Therapist)</a:t>
            </a:r>
            <a:endParaRPr lang="en-US" dirty="0"/>
          </a:p>
        </p:txBody>
      </p:sp>
    </p:spTree>
    <p:extLst>
      <p:ext uri="{BB962C8B-B14F-4D97-AF65-F5344CB8AC3E}">
        <p14:creationId xmlns:p14="http://schemas.microsoft.com/office/powerpoint/2010/main" val="26221869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am I?</a:t>
            </a:r>
            <a:endParaRPr lang="en-GB" dirty="0"/>
          </a:p>
        </p:txBody>
      </p:sp>
      <p:sp>
        <p:nvSpPr>
          <p:cNvPr id="3" name="Content Placeholder 2"/>
          <p:cNvSpPr>
            <a:spLocks noGrp="1"/>
          </p:cNvSpPr>
          <p:nvPr>
            <p:ph sz="quarter" idx="13"/>
          </p:nvPr>
        </p:nvSpPr>
        <p:spPr/>
        <p:txBody>
          <a:bodyPr/>
          <a:lstStyle/>
          <a:p>
            <a:r>
              <a:rPr lang="en-GB" dirty="0" smtClean="0"/>
              <a:t>1996 graduated with a diploma in occupational therapy (4 year course)</a:t>
            </a:r>
          </a:p>
          <a:p>
            <a:r>
              <a:rPr lang="en-GB" dirty="0" smtClean="0"/>
              <a:t>2001 obtained a post-graduate diploma in geriatrics &amp; gerontology (1 full year)</a:t>
            </a:r>
          </a:p>
          <a:p>
            <a:r>
              <a:rPr lang="en-GB" dirty="0" smtClean="0"/>
              <a:t>2005 finished European masters in occupational therapy (2 years course)</a:t>
            </a:r>
          </a:p>
          <a:p>
            <a:r>
              <a:rPr lang="en-GB" dirty="0" smtClean="0"/>
              <a:t>Clinical specialist in geriatrics in Malta</a:t>
            </a:r>
          </a:p>
          <a:p>
            <a:r>
              <a:rPr lang="en-GB" dirty="0" smtClean="0"/>
              <a:t>Specialised in Driving rehabilitation</a:t>
            </a:r>
          </a:p>
          <a:p>
            <a:pPr>
              <a:buNone/>
            </a:pPr>
            <a:endParaRPr lang="en-GB" dirty="0" smtClean="0"/>
          </a:p>
          <a:p>
            <a:endParaRPr lang="en-GB" dirty="0" smtClean="0"/>
          </a:p>
          <a:p>
            <a:endParaRPr lang="en-GB" dirty="0" smtClean="0"/>
          </a:p>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am I?</a:t>
            </a:r>
            <a:endParaRPr lang="en-GB" dirty="0"/>
          </a:p>
        </p:txBody>
      </p:sp>
      <p:sp>
        <p:nvSpPr>
          <p:cNvPr id="3" name="Content Placeholder 2"/>
          <p:cNvSpPr>
            <a:spLocks noGrp="1"/>
          </p:cNvSpPr>
          <p:nvPr>
            <p:ph sz="quarter" idx="13"/>
          </p:nvPr>
        </p:nvSpPr>
        <p:spPr/>
        <p:txBody>
          <a:bodyPr/>
          <a:lstStyle/>
          <a:p>
            <a:r>
              <a:rPr lang="en-GB" dirty="0" smtClean="0"/>
              <a:t>Part-time  lecturer at university of Malta (faculty of health sciences) </a:t>
            </a:r>
          </a:p>
          <a:p>
            <a:r>
              <a:rPr lang="en-GB" dirty="0" smtClean="0"/>
              <a:t>president of the MAOT</a:t>
            </a:r>
          </a:p>
          <a:p>
            <a:r>
              <a:rPr lang="en-GB" dirty="0" smtClean="0"/>
              <a:t>Delegate of </a:t>
            </a:r>
            <a:r>
              <a:rPr lang="en-GB" dirty="0" err="1" smtClean="0"/>
              <a:t>cotec</a:t>
            </a:r>
            <a:endParaRPr lang="en-GB" dirty="0" smtClean="0"/>
          </a:p>
          <a:p>
            <a:r>
              <a:rPr lang="en-GB" dirty="0" smtClean="0"/>
              <a:t>Board member &amp; treasurer of the Malta health network</a:t>
            </a:r>
          </a:p>
          <a:p>
            <a:r>
              <a:rPr lang="en-GB" dirty="0" smtClean="0"/>
              <a:t>Board member of the Malta federation of professional  associations</a:t>
            </a:r>
          </a:p>
          <a:p>
            <a:endParaRPr lang="en-GB" dirty="0" smtClean="0"/>
          </a:p>
          <a:p>
            <a:endParaRPr lang="en-GB" dirty="0" smtClean="0"/>
          </a:p>
          <a:p>
            <a:endParaRPr lang="en-GB" dirty="0"/>
          </a:p>
        </p:txBody>
      </p:sp>
      <p:pic>
        <p:nvPicPr>
          <p:cNvPr id="4" name="Picture 3" descr="MHN-logo.png"/>
          <p:cNvPicPr>
            <a:picLocks noChangeAspect="1"/>
          </p:cNvPicPr>
          <p:nvPr/>
        </p:nvPicPr>
        <p:blipFill>
          <a:blip r:embed="rId2"/>
          <a:stretch>
            <a:fillRect/>
          </a:stretch>
        </p:blipFill>
        <p:spPr>
          <a:xfrm>
            <a:off x="7834489" y="4945770"/>
            <a:ext cx="2022873" cy="1175670"/>
          </a:xfrm>
          <a:prstGeom prst="rect">
            <a:avLst/>
          </a:prstGeom>
        </p:spPr>
      </p:pic>
      <p:pic>
        <p:nvPicPr>
          <p:cNvPr id="5" name="Picture 4" descr="wp0dd8fe2e_06.png"/>
          <p:cNvPicPr>
            <a:picLocks noChangeAspect="1"/>
          </p:cNvPicPr>
          <p:nvPr/>
        </p:nvPicPr>
        <p:blipFill>
          <a:blip r:embed="rId3"/>
          <a:stretch>
            <a:fillRect/>
          </a:stretch>
        </p:blipFill>
        <p:spPr>
          <a:xfrm>
            <a:off x="769045" y="5031791"/>
            <a:ext cx="2638793" cy="790685"/>
          </a:xfrm>
          <a:prstGeom prst="rect">
            <a:avLst/>
          </a:prstGeom>
        </p:spPr>
      </p:pic>
      <p:pic>
        <p:nvPicPr>
          <p:cNvPr id="7" name="Picture 6" descr="cotec-logo-to-one-side-smaller.png"/>
          <p:cNvPicPr>
            <a:picLocks noChangeAspect="1"/>
          </p:cNvPicPr>
          <p:nvPr/>
        </p:nvPicPr>
        <p:blipFill>
          <a:blip r:embed="rId4"/>
          <a:stretch>
            <a:fillRect/>
          </a:stretch>
        </p:blipFill>
        <p:spPr>
          <a:xfrm>
            <a:off x="4289778" y="4979333"/>
            <a:ext cx="2289788" cy="101697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Malta</a:t>
            </a:r>
            <a:endParaRPr lang="en-GB" dirty="0"/>
          </a:p>
        </p:txBody>
      </p:sp>
      <p:pic>
        <p:nvPicPr>
          <p:cNvPr id="4" name="Content Placeholder 3" descr="MedMap_hot_5.gif"/>
          <p:cNvPicPr>
            <a:picLocks noGrp="1" noChangeAspect="1"/>
          </p:cNvPicPr>
          <p:nvPr>
            <p:ph sz="quarter" idx="13"/>
          </p:nvPr>
        </p:nvPicPr>
        <p:blipFill>
          <a:blip r:embed="rId2"/>
          <a:stretch>
            <a:fillRect/>
          </a:stretch>
        </p:blipFill>
        <p:spPr>
          <a:xfrm>
            <a:off x="4953837" y="1864547"/>
            <a:ext cx="5995469" cy="3873063"/>
          </a:xfrm>
        </p:spPr>
      </p:pic>
      <p:pic>
        <p:nvPicPr>
          <p:cNvPr id="5" name="Picture 4" descr="poster-malta-landkarte-1630254.jpg"/>
          <p:cNvPicPr>
            <a:picLocks noChangeAspect="1"/>
          </p:cNvPicPr>
          <p:nvPr/>
        </p:nvPicPr>
        <p:blipFill>
          <a:blip r:embed="rId3"/>
          <a:stretch>
            <a:fillRect/>
          </a:stretch>
        </p:blipFill>
        <p:spPr>
          <a:xfrm>
            <a:off x="1494134" y="1890417"/>
            <a:ext cx="2752732" cy="2571052"/>
          </a:xfrm>
          <a:prstGeom prst="rect">
            <a:avLst/>
          </a:prstGeom>
        </p:spPr>
      </p:pic>
      <p:sp>
        <p:nvSpPr>
          <p:cNvPr id="7" name="TextBox 6"/>
          <p:cNvSpPr txBox="1"/>
          <p:nvPr/>
        </p:nvSpPr>
        <p:spPr>
          <a:xfrm>
            <a:off x="654756" y="4842933"/>
            <a:ext cx="3996266" cy="1477328"/>
          </a:xfrm>
          <a:prstGeom prst="rect">
            <a:avLst/>
          </a:prstGeom>
          <a:noFill/>
        </p:spPr>
        <p:txBody>
          <a:bodyPr wrap="square" rtlCol="0">
            <a:spAutoFit/>
          </a:bodyPr>
          <a:lstStyle/>
          <a:p>
            <a:r>
              <a:rPr lang="en-GB" dirty="0" smtClean="0"/>
              <a:t>Size: 316 km2 in area</a:t>
            </a:r>
          </a:p>
          <a:p>
            <a:r>
              <a:rPr lang="en-GB" dirty="0" smtClean="0"/>
              <a:t>Current population: 431 thousand</a:t>
            </a:r>
          </a:p>
          <a:p>
            <a:r>
              <a:rPr lang="en-GB" dirty="0" smtClean="0"/>
              <a:t>Main economy is tourism</a:t>
            </a:r>
          </a:p>
          <a:p>
            <a:r>
              <a:rPr lang="en-GB" dirty="0" smtClean="0"/>
              <a:t>Health exp. 9.7% of GDP (World Bank)</a:t>
            </a:r>
          </a:p>
          <a:p>
            <a:r>
              <a:rPr lang="en-GB" dirty="0" smtClean="0"/>
              <a:t>Free Health Care System (Tax)</a:t>
            </a:r>
            <a:endParaRPr lang="en-GB" dirty="0"/>
          </a:p>
        </p:txBody>
      </p:sp>
      <p:cxnSp>
        <p:nvCxnSpPr>
          <p:cNvPr id="9" name="Straight Arrow Connector 8"/>
          <p:cNvCxnSpPr/>
          <p:nvPr/>
        </p:nvCxnSpPr>
        <p:spPr>
          <a:xfrm>
            <a:off x="4260501" y="3778180"/>
            <a:ext cx="3526972" cy="5024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Geriatrics?</a:t>
            </a:r>
            <a:endParaRPr lang="en-GB" dirty="0"/>
          </a:p>
        </p:txBody>
      </p:sp>
      <p:pic>
        <p:nvPicPr>
          <p:cNvPr id="4" name="Content Placeholder 3" descr="h-LONELINESS-628x314.jpg"/>
          <p:cNvPicPr>
            <a:picLocks noGrp="1" noChangeAspect="1"/>
          </p:cNvPicPr>
          <p:nvPr>
            <p:ph sz="quarter" idx="13"/>
          </p:nvPr>
        </p:nvPicPr>
        <p:blipFill>
          <a:blip r:embed="rId2"/>
          <a:stretch>
            <a:fillRect/>
          </a:stretch>
        </p:blipFill>
        <p:spPr>
          <a:xfrm>
            <a:off x="1083733" y="2000624"/>
            <a:ext cx="4787433" cy="2571375"/>
          </a:xfrm>
        </p:spPr>
      </p:pic>
      <p:pic>
        <p:nvPicPr>
          <p:cNvPr id="5" name="Picture 4" descr="zch.jpg"/>
          <p:cNvPicPr>
            <a:picLocks noChangeAspect="1"/>
          </p:cNvPicPr>
          <p:nvPr/>
        </p:nvPicPr>
        <p:blipFill>
          <a:blip r:embed="rId3"/>
          <a:stretch>
            <a:fillRect/>
          </a:stretch>
        </p:blipFill>
        <p:spPr>
          <a:xfrm>
            <a:off x="6341710" y="3273777"/>
            <a:ext cx="4744450" cy="25800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Demographical changes</a:t>
            </a:r>
            <a:endParaRPr lang="en-GB" dirty="0"/>
          </a:p>
        </p:txBody>
      </p:sp>
      <p:sp>
        <p:nvSpPr>
          <p:cNvPr id="3" name="Content Placeholder 2"/>
          <p:cNvSpPr>
            <a:spLocks noGrp="1"/>
          </p:cNvSpPr>
          <p:nvPr>
            <p:ph sz="quarter" idx="13"/>
          </p:nvPr>
        </p:nvSpPr>
        <p:spPr>
          <a:xfrm>
            <a:off x="913774" y="1975556"/>
            <a:ext cx="10363826" cy="4030133"/>
          </a:xfrm>
        </p:spPr>
        <p:txBody>
          <a:bodyPr>
            <a:normAutofit/>
          </a:bodyPr>
          <a:lstStyle/>
          <a:p>
            <a:r>
              <a:rPr lang="en-GB" dirty="0" smtClean="0"/>
              <a:t>We are an older population</a:t>
            </a:r>
          </a:p>
          <a:p>
            <a:pPr lvl="1"/>
            <a:r>
              <a:rPr lang="en-GB" dirty="0" smtClean="0"/>
              <a:t>Increase life expectancy (by 2050 male: 76years; females: 85years)</a:t>
            </a:r>
          </a:p>
          <a:p>
            <a:pPr lvl="1"/>
            <a:r>
              <a:rPr lang="en-GB" dirty="0" smtClean="0"/>
              <a:t>Better </a:t>
            </a:r>
            <a:r>
              <a:rPr lang="en-GB" dirty="0" err="1" smtClean="0"/>
              <a:t>q.o.l</a:t>
            </a:r>
            <a:r>
              <a:rPr lang="en-GB" dirty="0" smtClean="0"/>
              <a:t>.</a:t>
            </a:r>
          </a:p>
          <a:p>
            <a:pPr lvl="1"/>
            <a:r>
              <a:rPr lang="en-GB" dirty="0" smtClean="0"/>
              <a:t>Decrease birth rate</a:t>
            </a:r>
          </a:p>
          <a:p>
            <a:pPr lvl="1"/>
            <a:r>
              <a:rPr lang="en-GB" dirty="0" smtClean="0"/>
              <a:t>Decrease fertility rate</a:t>
            </a:r>
          </a:p>
          <a:p>
            <a:pPr lvl="1"/>
            <a:r>
              <a:rPr lang="en-GB" dirty="0" smtClean="0"/>
              <a:t>Decrease mortality rate</a:t>
            </a:r>
          </a:p>
          <a:p>
            <a:r>
              <a:rPr lang="en-GB" dirty="0" smtClean="0"/>
              <a:t>Living longer does not necessary means living healthier.</a:t>
            </a:r>
          </a:p>
          <a:p>
            <a:r>
              <a:rPr lang="en-GB" dirty="0" smtClean="0"/>
              <a:t>Family Role in care giving – big change (increase pressure on health care systems).</a:t>
            </a: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8762" y="602476"/>
            <a:ext cx="9286943" cy="937328"/>
          </a:xfrm>
        </p:spPr>
        <p:txBody>
          <a:bodyPr/>
          <a:lstStyle/>
          <a:p>
            <a:r>
              <a:rPr lang="en-GB" dirty="0" smtClean="0"/>
              <a:t>Squaring the mortality curve </a:t>
            </a:r>
            <a:endParaRPr lang="en-GB" dirty="0"/>
          </a:p>
        </p:txBody>
      </p:sp>
      <p:pic>
        <p:nvPicPr>
          <p:cNvPr id="4" name="Content Placeholder 3" descr="compressionofmorbiditycurve.jpg"/>
          <p:cNvPicPr>
            <a:picLocks noGrp="1" noChangeAspect="1"/>
          </p:cNvPicPr>
          <p:nvPr>
            <p:ph sz="quarter" idx="13"/>
          </p:nvPr>
        </p:nvPicPr>
        <p:blipFill>
          <a:blip r:embed="rId2"/>
          <a:stretch>
            <a:fillRect/>
          </a:stretch>
        </p:blipFill>
        <p:spPr>
          <a:xfrm>
            <a:off x="1297379" y="1603022"/>
            <a:ext cx="9506088" cy="4247653"/>
          </a:xfrm>
        </p:spPr>
      </p:pic>
      <p:sp>
        <p:nvSpPr>
          <p:cNvPr id="5" name="TextBox 4"/>
          <p:cNvSpPr txBox="1"/>
          <p:nvPr/>
        </p:nvSpPr>
        <p:spPr>
          <a:xfrm>
            <a:off x="5858934" y="5847644"/>
            <a:ext cx="4967110" cy="584775"/>
          </a:xfrm>
          <a:prstGeom prst="rect">
            <a:avLst/>
          </a:prstGeom>
          <a:noFill/>
        </p:spPr>
        <p:txBody>
          <a:bodyPr wrap="square" rtlCol="0">
            <a:spAutoFit/>
          </a:bodyPr>
          <a:lstStyle/>
          <a:p>
            <a:r>
              <a:rPr lang="en-GB" sz="3200" dirty="0" smtClean="0"/>
              <a:t>Living longer healthier</a:t>
            </a:r>
            <a:endParaRPr lang="en-GB" sz="3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1018372"/>
          </a:xfrm>
        </p:spPr>
        <p:txBody>
          <a:bodyPr/>
          <a:lstStyle/>
          <a:p>
            <a:r>
              <a:rPr lang="en-GB" dirty="0" smtClean="0"/>
              <a:t>Stereotypes associated with older persons</a:t>
            </a:r>
            <a:endParaRPr lang="en-GB" dirty="0"/>
          </a:p>
        </p:txBody>
      </p:sp>
      <p:sp>
        <p:nvSpPr>
          <p:cNvPr id="3" name="Content Placeholder 2"/>
          <p:cNvSpPr>
            <a:spLocks noGrp="1"/>
          </p:cNvSpPr>
          <p:nvPr>
            <p:ph sz="quarter" idx="13"/>
          </p:nvPr>
        </p:nvSpPr>
        <p:spPr>
          <a:xfrm>
            <a:off x="913774" y="1964268"/>
            <a:ext cx="5024182" cy="3826932"/>
          </a:xfrm>
        </p:spPr>
        <p:txBody>
          <a:bodyPr>
            <a:normAutofit fontScale="92500" lnSpcReduction="10000"/>
          </a:bodyPr>
          <a:lstStyle/>
          <a:p>
            <a:r>
              <a:rPr lang="en-GB" dirty="0" smtClean="0"/>
              <a:t>Less productive/ contribute less to society</a:t>
            </a:r>
          </a:p>
          <a:p>
            <a:r>
              <a:rPr lang="en-GB" dirty="0" smtClean="0"/>
              <a:t>Helpless and weak (physically &amp;  mentally)</a:t>
            </a:r>
          </a:p>
          <a:p>
            <a:r>
              <a:rPr lang="en-GB" dirty="0" smtClean="0"/>
              <a:t>All become demented</a:t>
            </a:r>
          </a:p>
          <a:p>
            <a:r>
              <a:rPr lang="en-GB" dirty="0" smtClean="0"/>
              <a:t>They don’t deserve health care</a:t>
            </a:r>
          </a:p>
          <a:p>
            <a:r>
              <a:rPr lang="en-GB" dirty="0" smtClean="0"/>
              <a:t>Being old means ill health</a:t>
            </a:r>
          </a:p>
          <a:p>
            <a:r>
              <a:rPr lang="en-GB" dirty="0" smtClean="0"/>
              <a:t>Loneliness</a:t>
            </a:r>
          </a:p>
          <a:p>
            <a:r>
              <a:rPr lang="en-GB" dirty="0" smtClean="0"/>
              <a:t>Older people want to die</a:t>
            </a:r>
          </a:p>
        </p:txBody>
      </p:sp>
      <p:sp>
        <p:nvSpPr>
          <p:cNvPr id="4" name="Content Placeholder 2"/>
          <p:cNvSpPr txBox="1">
            <a:spLocks/>
          </p:cNvSpPr>
          <p:nvPr/>
        </p:nvSpPr>
        <p:spPr>
          <a:xfrm>
            <a:off x="6338086" y="1952978"/>
            <a:ext cx="5024182" cy="3979333"/>
          </a:xfrm>
          <a:prstGeom prst="rect">
            <a:avLst/>
          </a:prstGeom>
        </p:spPr>
        <p:txBody>
          <a:bodyPr vert="horz" lIns="91440" tIns="45720" rIns="91440" bIns="45720" rtlCol="0">
            <a:normAutofit/>
          </a:bodyPr>
          <a:lstStyle/>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endParaRPr kumimoji="0" lang="en-GB" sz="2000" b="0" i="0" u="none" strike="noStrike" kern="1200" cap="all" spc="0" normalizeH="0" baseline="0" noProof="0" dirty="0">
              <a:ln>
                <a:noFill/>
              </a:ln>
              <a:solidFill>
                <a:schemeClr val="tx1"/>
              </a:solidFill>
              <a:effectLst/>
              <a:uLnTx/>
              <a:uFillTx/>
              <a:latin typeface="+mn-lt"/>
              <a:ea typeface="+mn-ea"/>
              <a:cs typeface="+mn-cs"/>
            </a:endParaRPr>
          </a:p>
        </p:txBody>
      </p:sp>
      <p:sp>
        <p:nvSpPr>
          <p:cNvPr id="5" name="Content Placeholder 2"/>
          <p:cNvSpPr txBox="1">
            <a:spLocks/>
          </p:cNvSpPr>
          <p:nvPr/>
        </p:nvSpPr>
        <p:spPr>
          <a:xfrm>
            <a:off x="6484841" y="1930400"/>
            <a:ext cx="5024182" cy="3104444"/>
          </a:xfrm>
          <a:prstGeom prst="rect">
            <a:avLst/>
          </a:prstGeom>
        </p:spPr>
        <p:txBody>
          <a:bodyPr vert="horz" lIns="91440" tIns="45720" rIns="91440" bIns="45720" rtlCol="0">
            <a:normAutofit/>
          </a:bodyPr>
          <a:lstStyle/>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Dependent on others</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They live in institutions</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lang="en-GB" sz="2000" cap="all" dirty="0" smtClean="0"/>
              <a:t>Older people cannot learn</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They have no feelings</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lang="en-GB" sz="2000" cap="all" noProof="0" dirty="0" smtClean="0"/>
              <a:t>They have No interesting relationship</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dirty="0" smtClean="0">
                <a:ln>
                  <a:noFill/>
                </a:ln>
                <a:solidFill>
                  <a:schemeClr val="tx1"/>
                </a:solidFill>
                <a:effectLst/>
                <a:uLnTx/>
                <a:uFillTx/>
                <a:latin typeface="+mn-lt"/>
                <a:ea typeface="+mn-ea"/>
                <a:cs typeface="+mn-cs"/>
              </a:rPr>
              <a:t>Set</a:t>
            </a:r>
            <a:r>
              <a:rPr kumimoji="0" lang="en-GB" sz="2000" b="0" i="0" u="none" strike="noStrike" kern="1200" cap="all" spc="0" normalizeH="0" dirty="0" smtClean="0">
                <a:ln>
                  <a:noFill/>
                </a:ln>
                <a:solidFill>
                  <a:schemeClr val="tx1"/>
                </a:solidFill>
                <a:effectLst/>
                <a:uLnTx/>
                <a:uFillTx/>
                <a:latin typeface="+mn-lt"/>
                <a:ea typeface="+mn-ea"/>
                <a:cs typeface="+mn-cs"/>
              </a:rPr>
              <a:t> in own ways/ rigid thinking</a:t>
            </a:r>
          </a:p>
        </p:txBody>
      </p:sp>
      <p:sp>
        <p:nvSpPr>
          <p:cNvPr id="6" name="TextBox 5"/>
          <p:cNvSpPr txBox="1"/>
          <p:nvPr/>
        </p:nvSpPr>
        <p:spPr>
          <a:xfrm>
            <a:off x="6163733" y="5531556"/>
            <a:ext cx="5091291" cy="461665"/>
          </a:xfrm>
          <a:prstGeom prst="rect">
            <a:avLst/>
          </a:prstGeom>
          <a:noFill/>
        </p:spPr>
        <p:txBody>
          <a:bodyPr wrap="square" rtlCol="0">
            <a:spAutoFit/>
          </a:bodyPr>
          <a:lstStyle/>
          <a:p>
            <a:r>
              <a:rPr lang="en-GB" sz="2400" dirty="0" smtClean="0"/>
              <a:t>These lead to Ageism (negative attitude)</a:t>
            </a:r>
            <a:endParaRPr lang="en-GB"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Geriatric giants</a:t>
            </a:r>
            <a:endParaRPr lang="en-GB" dirty="0"/>
          </a:p>
        </p:txBody>
      </p:sp>
      <p:sp>
        <p:nvSpPr>
          <p:cNvPr id="3" name="Content Placeholder 2"/>
          <p:cNvSpPr>
            <a:spLocks noGrp="1"/>
          </p:cNvSpPr>
          <p:nvPr>
            <p:ph sz="quarter" idx="13"/>
          </p:nvPr>
        </p:nvSpPr>
        <p:spPr>
          <a:xfrm>
            <a:off x="913774" y="2054578"/>
            <a:ext cx="10363826" cy="3917244"/>
          </a:xfrm>
        </p:spPr>
        <p:txBody>
          <a:bodyPr>
            <a:normAutofit/>
          </a:bodyPr>
          <a:lstStyle/>
          <a:p>
            <a:r>
              <a:rPr lang="en-GB" dirty="0" smtClean="0"/>
              <a:t>Prof. Bernard Isaacs (1965) highlighted the major illnesses associated with ageing. </a:t>
            </a:r>
          </a:p>
          <a:p>
            <a:pPr lvl="1"/>
            <a:r>
              <a:rPr lang="en-GB" dirty="0" smtClean="0"/>
              <a:t>Immobility</a:t>
            </a:r>
          </a:p>
          <a:p>
            <a:pPr lvl="1"/>
            <a:r>
              <a:rPr lang="en-GB" dirty="0" smtClean="0"/>
              <a:t>Incontinence</a:t>
            </a:r>
          </a:p>
          <a:p>
            <a:pPr lvl="1"/>
            <a:r>
              <a:rPr lang="en-GB" dirty="0" smtClean="0"/>
              <a:t>Instability</a:t>
            </a:r>
          </a:p>
          <a:p>
            <a:pPr lvl="1"/>
            <a:r>
              <a:rPr lang="en-GB" dirty="0" smtClean="0"/>
              <a:t>Intellectual disability (Delirium, Dementia, Depression)</a:t>
            </a:r>
          </a:p>
          <a:p>
            <a:pPr lvl="1"/>
            <a:r>
              <a:rPr lang="en-GB" dirty="0" smtClean="0"/>
              <a:t>Iatrogenic (medication) </a:t>
            </a:r>
          </a:p>
          <a:p>
            <a:r>
              <a:rPr lang="en-GB" dirty="0" smtClean="0"/>
              <a:t>Today, we are speaking more about frailty, </a:t>
            </a:r>
            <a:r>
              <a:rPr lang="en-GB" dirty="0" err="1" smtClean="0"/>
              <a:t>sarcopenia</a:t>
            </a:r>
            <a:r>
              <a:rPr lang="en-GB" dirty="0" smtClean="0"/>
              <a:t>, the anorexia of ageing, cognitive impairment. </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immobility</a:t>
            </a:r>
            <a:endParaRPr lang="en-GB" dirty="0"/>
          </a:p>
        </p:txBody>
      </p:sp>
      <p:sp>
        <p:nvSpPr>
          <p:cNvPr id="3" name="Content Placeholder 2"/>
          <p:cNvSpPr>
            <a:spLocks noGrp="1"/>
          </p:cNvSpPr>
          <p:nvPr>
            <p:ph sz="quarter" idx="13"/>
          </p:nvPr>
        </p:nvSpPr>
        <p:spPr>
          <a:xfrm>
            <a:off x="913774" y="2178756"/>
            <a:ext cx="10363826" cy="3781777"/>
          </a:xfrm>
        </p:spPr>
        <p:txBody>
          <a:bodyPr/>
          <a:lstStyle/>
          <a:p>
            <a:r>
              <a:rPr lang="en-GB" dirty="0" smtClean="0"/>
              <a:t>Impairment of the ability to move independently which result in limitation of life-space.</a:t>
            </a:r>
          </a:p>
          <a:p>
            <a:r>
              <a:rPr lang="en-GB" dirty="0" smtClean="0"/>
              <a:t>This limits independence, </a:t>
            </a:r>
            <a:r>
              <a:rPr lang="en-GB" dirty="0" err="1" smtClean="0"/>
              <a:t>q.o.l</a:t>
            </a:r>
            <a:r>
              <a:rPr lang="en-GB" dirty="0" smtClean="0"/>
              <a:t>. and its chronic.</a:t>
            </a:r>
          </a:p>
          <a:p>
            <a:r>
              <a:rPr lang="en-GB" dirty="0" smtClean="0"/>
              <a:t>causes:-	</a:t>
            </a:r>
          </a:p>
          <a:p>
            <a:pPr lvl="1"/>
            <a:r>
              <a:rPr lang="en-GB" dirty="0" smtClean="0"/>
              <a:t>Physical – weakness, stiffness, pain, balance, vision, </a:t>
            </a:r>
            <a:r>
              <a:rPr lang="en-GB" dirty="0" err="1" smtClean="0"/>
              <a:t>oa</a:t>
            </a:r>
            <a:r>
              <a:rPr lang="en-GB" dirty="0" smtClean="0"/>
              <a:t>, heart problems, </a:t>
            </a:r>
          </a:p>
          <a:p>
            <a:pPr lvl="1"/>
            <a:r>
              <a:rPr lang="en-GB" dirty="0" smtClean="0"/>
              <a:t>Environmental – stairs, bed rails, lack of adequate aids.</a:t>
            </a:r>
          </a:p>
          <a:p>
            <a:pPr lvl="1"/>
            <a:r>
              <a:rPr lang="en-GB" dirty="0" smtClean="0"/>
              <a:t>Psychological – depression, anxiety and fear.</a:t>
            </a:r>
          </a:p>
          <a:p>
            <a:endParaRPr lang="en-GB" dirty="0" smtClean="0"/>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complications</a:t>
            </a:r>
            <a:endParaRPr lang="en-GB" dirty="0"/>
          </a:p>
        </p:txBody>
      </p:sp>
      <p:graphicFrame>
        <p:nvGraphicFramePr>
          <p:cNvPr id="5" name="Content Placeholder 4"/>
          <p:cNvGraphicFramePr>
            <a:graphicFrameLocks noGrp="1"/>
          </p:cNvGraphicFramePr>
          <p:nvPr>
            <p:ph sz="quarter" idx="13"/>
          </p:nvPr>
        </p:nvGraphicFramePr>
        <p:xfrm>
          <a:off x="914400" y="1851379"/>
          <a:ext cx="10363200" cy="3905951"/>
        </p:xfrm>
        <a:graphic>
          <a:graphicData uri="http://schemas.openxmlformats.org/drawingml/2006/table">
            <a:tbl>
              <a:tblPr firstRow="1" bandRow="1">
                <a:tableStyleId>{5C22544A-7EE6-4342-B048-85BDC9FD1C3A}</a:tableStyleId>
              </a:tblPr>
              <a:tblGrid>
                <a:gridCol w="5181600"/>
                <a:gridCol w="5181600"/>
              </a:tblGrid>
              <a:tr h="557993">
                <a:tc>
                  <a:txBody>
                    <a:bodyPr/>
                    <a:lstStyle/>
                    <a:p>
                      <a:pPr algn="ctr"/>
                      <a:r>
                        <a:rPr lang="en-GB" dirty="0" smtClean="0"/>
                        <a:t>Pressure Sores</a:t>
                      </a:r>
                    </a:p>
                  </a:txBody>
                  <a:tcPr/>
                </a:tc>
                <a:tc>
                  <a:txBody>
                    <a:bodyPr/>
                    <a:lstStyle/>
                    <a:p>
                      <a:pPr algn="ctr"/>
                      <a:r>
                        <a:rPr lang="en-GB" dirty="0" smtClean="0"/>
                        <a:t>DVT</a:t>
                      </a:r>
                      <a:endParaRPr lang="en-GB" dirty="0"/>
                    </a:p>
                  </a:txBody>
                  <a:tcPr/>
                </a:tc>
              </a:tr>
              <a:tr h="557993">
                <a:tc>
                  <a:txBody>
                    <a:bodyPr/>
                    <a:lstStyle/>
                    <a:p>
                      <a:pPr algn="ctr"/>
                      <a:r>
                        <a:rPr lang="en-GB" dirty="0" smtClean="0"/>
                        <a:t>Muscle Atrophy</a:t>
                      </a:r>
                      <a:endParaRPr lang="en-GB" dirty="0"/>
                    </a:p>
                  </a:txBody>
                  <a:tcPr/>
                </a:tc>
                <a:tc>
                  <a:txBody>
                    <a:bodyPr/>
                    <a:lstStyle/>
                    <a:p>
                      <a:pPr algn="ctr"/>
                      <a:r>
                        <a:rPr lang="en-GB" dirty="0" smtClean="0"/>
                        <a:t>Constipation</a:t>
                      </a:r>
                      <a:endParaRPr lang="en-GB" dirty="0"/>
                    </a:p>
                  </a:txBody>
                  <a:tcPr/>
                </a:tc>
              </a:tr>
              <a:tr h="557993">
                <a:tc>
                  <a:txBody>
                    <a:bodyPr/>
                    <a:lstStyle/>
                    <a:p>
                      <a:pPr algn="ctr"/>
                      <a:r>
                        <a:rPr lang="en-GB" dirty="0" smtClean="0"/>
                        <a:t>Stiffness/ Contractures</a:t>
                      </a:r>
                      <a:endParaRPr lang="en-GB" dirty="0"/>
                    </a:p>
                  </a:txBody>
                  <a:tcPr/>
                </a:tc>
                <a:tc>
                  <a:txBody>
                    <a:bodyPr/>
                    <a:lstStyle/>
                    <a:p>
                      <a:pPr algn="ctr"/>
                      <a:r>
                        <a:rPr lang="en-GB" dirty="0" smtClean="0"/>
                        <a:t>Depression</a:t>
                      </a:r>
                      <a:endParaRPr lang="en-GB" dirty="0"/>
                    </a:p>
                  </a:txBody>
                  <a:tcPr/>
                </a:tc>
              </a:tr>
              <a:tr h="557993">
                <a:tc>
                  <a:txBody>
                    <a:bodyPr/>
                    <a:lstStyle/>
                    <a:p>
                      <a:pPr algn="ctr"/>
                      <a:r>
                        <a:rPr lang="en-GB" dirty="0" smtClean="0"/>
                        <a:t>OA</a:t>
                      </a:r>
                      <a:endParaRPr lang="en-GB" dirty="0"/>
                    </a:p>
                  </a:txBody>
                  <a:tcPr/>
                </a:tc>
                <a:tc>
                  <a:txBody>
                    <a:bodyPr/>
                    <a:lstStyle/>
                    <a:p>
                      <a:pPr algn="ctr"/>
                      <a:r>
                        <a:rPr lang="en-GB" dirty="0" smtClean="0"/>
                        <a:t>Demoralisation</a:t>
                      </a:r>
                      <a:endParaRPr lang="en-GB" dirty="0"/>
                    </a:p>
                  </a:txBody>
                  <a:tcPr/>
                </a:tc>
              </a:tr>
              <a:tr h="557993">
                <a:tc>
                  <a:txBody>
                    <a:bodyPr/>
                    <a:lstStyle/>
                    <a:p>
                      <a:pPr algn="ctr"/>
                      <a:r>
                        <a:rPr lang="en-GB" dirty="0" smtClean="0"/>
                        <a:t>Foot Drop</a:t>
                      </a:r>
                      <a:endParaRPr lang="en-GB" dirty="0"/>
                    </a:p>
                  </a:txBody>
                  <a:tcPr/>
                </a:tc>
                <a:tc>
                  <a:txBody>
                    <a:bodyPr/>
                    <a:lstStyle/>
                    <a:p>
                      <a:pPr algn="ctr"/>
                      <a:r>
                        <a:rPr lang="en-GB" dirty="0" smtClean="0"/>
                        <a:t>Nutrition Problems</a:t>
                      </a:r>
                      <a:endParaRPr lang="en-GB" dirty="0"/>
                    </a:p>
                  </a:txBody>
                  <a:tcPr/>
                </a:tc>
              </a:tr>
              <a:tr h="557993">
                <a:tc>
                  <a:txBody>
                    <a:bodyPr/>
                    <a:lstStyle/>
                    <a:p>
                      <a:pPr algn="ctr"/>
                      <a:r>
                        <a:rPr lang="en-GB" dirty="0" smtClean="0"/>
                        <a:t>Balance Problems</a:t>
                      </a:r>
                      <a:endParaRPr lang="en-GB" dirty="0"/>
                    </a:p>
                  </a:txBody>
                  <a:tcPr/>
                </a:tc>
                <a:tc>
                  <a:txBody>
                    <a:bodyPr/>
                    <a:lstStyle/>
                    <a:p>
                      <a:pPr algn="ctr"/>
                      <a:r>
                        <a:rPr lang="en-GB" dirty="0" smtClean="0"/>
                        <a:t>Institutionalisations</a:t>
                      </a:r>
                      <a:endParaRPr lang="en-GB" dirty="0"/>
                    </a:p>
                  </a:txBody>
                  <a:tcPr/>
                </a:tc>
              </a:tr>
              <a:tr h="557993">
                <a:tc>
                  <a:txBody>
                    <a:bodyPr/>
                    <a:lstStyle/>
                    <a:p>
                      <a:pPr algn="ctr"/>
                      <a:r>
                        <a:rPr lang="en-GB" dirty="0" smtClean="0"/>
                        <a:t>Postural Hypotension</a:t>
                      </a:r>
                      <a:endParaRPr lang="en-GB" dirty="0"/>
                    </a:p>
                  </a:txBody>
                  <a:tcPr/>
                </a:tc>
                <a:tc>
                  <a:txBody>
                    <a:bodyPr/>
                    <a:lstStyle/>
                    <a:p>
                      <a:pPr algn="ctr"/>
                      <a:endParaRPr lang="en-GB" dirty="0"/>
                    </a:p>
                  </a:txBody>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Falls</a:t>
            </a:r>
            <a:endParaRPr lang="en-GB" dirty="0"/>
          </a:p>
        </p:txBody>
      </p:sp>
      <p:sp>
        <p:nvSpPr>
          <p:cNvPr id="3" name="Content Placeholder 2"/>
          <p:cNvSpPr>
            <a:spLocks noGrp="1"/>
          </p:cNvSpPr>
          <p:nvPr>
            <p:ph sz="quarter" idx="13"/>
          </p:nvPr>
        </p:nvSpPr>
        <p:spPr>
          <a:xfrm>
            <a:off x="913774" y="1998134"/>
            <a:ext cx="10363826" cy="3939822"/>
          </a:xfrm>
        </p:spPr>
        <p:txBody>
          <a:bodyPr>
            <a:normAutofit fontScale="92500" lnSpcReduction="20000"/>
          </a:bodyPr>
          <a:lstStyle/>
          <a:p>
            <a:endParaRPr lang="en-GB" dirty="0" smtClean="0"/>
          </a:p>
          <a:p>
            <a:r>
              <a:rPr lang="en-GB" dirty="0" smtClean="0"/>
              <a:t>An unexpected event in which the individuals comes to rest on ground.</a:t>
            </a:r>
          </a:p>
          <a:p>
            <a:r>
              <a:rPr lang="en-GB" dirty="0" smtClean="0"/>
              <a:t>Its a major event in once life</a:t>
            </a:r>
          </a:p>
          <a:p>
            <a:r>
              <a:rPr lang="en-GB" dirty="0" smtClean="0"/>
              <a:t>Causes</a:t>
            </a:r>
          </a:p>
          <a:p>
            <a:pPr lvl="1"/>
            <a:r>
              <a:rPr lang="en-GB" dirty="0" smtClean="0"/>
              <a:t>Intrinsic </a:t>
            </a:r>
          </a:p>
          <a:p>
            <a:pPr lvl="2"/>
            <a:r>
              <a:rPr lang="en-GB" dirty="0" smtClean="0"/>
              <a:t>Sensory – vision; </a:t>
            </a:r>
          </a:p>
          <a:p>
            <a:pPr lvl="2"/>
            <a:r>
              <a:rPr lang="en-GB" dirty="0" smtClean="0"/>
              <a:t>Central processing – Dementia; </a:t>
            </a:r>
          </a:p>
          <a:p>
            <a:pPr lvl="2"/>
            <a:r>
              <a:rPr lang="en-GB" dirty="0" smtClean="0"/>
              <a:t>Neuromuscular – Pd, gait; </a:t>
            </a:r>
          </a:p>
          <a:p>
            <a:pPr lvl="2"/>
            <a:r>
              <a:rPr lang="en-GB" dirty="0" smtClean="0"/>
              <a:t>Musculoskeletal – arthritis) </a:t>
            </a:r>
          </a:p>
          <a:p>
            <a:pPr lvl="1"/>
            <a:r>
              <a:rPr lang="en-GB" dirty="0" smtClean="0"/>
              <a:t>Extrinsic (furniture, obstacles, poor lighting, stairs, medication)</a:t>
            </a:r>
          </a:p>
          <a:p>
            <a:r>
              <a:rPr lang="en-GB" dirty="0" smtClean="0"/>
              <a:t>70% of falls occur at once house</a:t>
            </a:r>
          </a:p>
          <a:p>
            <a:pPr lvl="1"/>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1239312"/>
          </a:xfrm>
        </p:spPr>
        <p:txBody>
          <a:bodyPr/>
          <a:lstStyle/>
          <a:p>
            <a:r>
              <a:rPr lang="en-GB" dirty="0" smtClean="0"/>
              <a:t>Frailty</a:t>
            </a:r>
            <a:endParaRPr lang="en-GB" dirty="0"/>
          </a:p>
        </p:txBody>
      </p:sp>
      <p:sp>
        <p:nvSpPr>
          <p:cNvPr id="3" name="Content Placeholder 2"/>
          <p:cNvSpPr>
            <a:spLocks noGrp="1"/>
          </p:cNvSpPr>
          <p:nvPr>
            <p:ph sz="quarter" idx="13"/>
          </p:nvPr>
        </p:nvSpPr>
        <p:spPr>
          <a:xfrm>
            <a:off x="580571" y="1857830"/>
            <a:ext cx="11001829" cy="4151084"/>
          </a:xfrm>
        </p:spPr>
        <p:txBody>
          <a:bodyPr>
            <a:normAutofit/>
          </a:bodyPr>
          <a:lstStyle/>
          <a:p>
            <a:r>
              <a:rPr lang="en-GB" dirty="0" smtClean="0"/>
              <a:t>The state of being weak in health or body</a:t>
            </a:r>
          </a:p>
          <a:p>
            <a:r>
              <a:rPr lang="en-GB" dirty="0" smtClean="0"/>
              <a:t>Frailty is Commonly associated with aging</a:t>
            </a:r>
          </a:p>
          <a:p>
            <a:r>
              <a:rPr lang="en-GB" dirty="0" smtClean="0"/>
              <a:t>Usually older adults are weak having multiple medical problems, low independence,  and  impaired mental abilities.</a:t>
            </a:r>
          </a:p>
          <a:p>
            <a:r>
              <a:rPr lang="en-GB" dirty="0" smtClean="0"/>
              <a:t>Frailty is a state of vulnerability (decrease resistance to stressors)</a:t>
            </a:r>
          </a:p>
          <a:p>
            <a:r>
              <a:rPr lang="en-GB" dirty="0" smtClean="0"/>
              <a:t>Decrease reserve capacity (systems)</a:t>
            </a:r>
          </a:p>
          <a:p>
            <a:r>
              <a:rPr lang="en-GB" dirty="0" smtClean="0"/>
              <a:t>Risk factors (Geriatric Giants)</a:t>
            </a:r>
          </a:p>
          <a:p>
            <a:r>
              <a:rPr lang="en-GB" dirty="0" smtClean="0"/>
              <a:t>Needs team effort (complex)</a:t>
            </a:r>
          </a:p>
          <a:p>
            <a:pPr>
              <a:buNone/>
            </a:pP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973216"/>
          </a:xfrm>
        </p:spPr>
        <p:txBody>
          <a:bodyPr/>
          <a:lstStyle/>
          <a:p>
            <a:r>
              <a:rPr lang="en-GB" dirty="0" smtClean="0"/>
              <a:t>Frailty</a:t>
            </a:r>
            <a:endParaRPr lang="en-GB" dirty="0"/>
          </a:p>
        </p:txBody>
      </p:sp>
      <p:sp>
        <p:nvSpPr>
          <p:cNvPr id="3" name="Content Placeholder 2"/>
          <p:cNvSpPr>
            <a:spLocks noGrp="1"/>
          </p:cNvSpPr>
          <p:nvPr>
            <p:ph sz="quarter" idx="13"/>
          </p:nvPr>
        </p:nvSpPr>
        <p:spPr>
          <a:xfrm>
            <a:off x="913774" y="1614311"/>
            <a:ext cx="10363826" cy="4651022"/>
          </a:xfrm>
        </p:spPr>
        <p:txBody>
          <a:bodyPr>
            <a:normAutofit fontScale="92500" lnSpcReduction="10000"/>
          </a:bodyPr>
          <a:lstStyle/>
          <a:p>
            <a:r>
              <a:rPr lang="en-GB" sz="2800" dirty="0" smtClean="0"/>
              <a:t>Frailty can be reversed</a:t>
            </a:r>
          </a:p>
          <a:p>
            <a:r>
              <a:rPr lang="en-GB" sz="2800" dirty="0" smtClean="0"/>
              <a:t>How</a:t>
            </a:r>
          </a:p>
          <a:p>
            <a:pPr lvl="1"/>
            <a:r>
              <a:rPr lang="en-GB" sz="2400" dirty="0" smtClean="0"/>
              <a:t>Comprehensive Geriatric Assessment (Team intervention as early as possible). </a:t>
            </a:r>
          </a:p>
          <a:p>
            <a:pPr lvl="1"/>
            <a:r>
              <a:rPr lang="en-GB" sz="2400" dirty="0" smtClean="0"/>
              <a:t>Physical exercise (Resistance, Aerobics, Flexibility and balance)</a:t>
            </a:r>
          </a:p>
          <a:p>
            <a:pPr lvl="1"/>
            <a:r>
              <a:rPr lang="en-GB" sz="2400" dirty="0" smtClean="0"/>
              <a:t>Keep the mind active </a:t>
            </a:r>
          </a:p>
          <a:p>
            <a:pPr lvl="1"/>
            <a:r>
              <a:rPr lang="en-GB" sz="2400" dirty="0" smtClean="0"/>
              <a:t>Nutrition (Balanced diet – protein, fruits, vegetables, fibre and fluids. </a:t>
            </a:r>
          </a:p>
          <a:p>
            <a:pPr lvl="1"/>
            <a:r>
              <a:rPr lang="en-GB" sz="2400" dirty="0" smtClean="0"/>
              <a:t>Pharmacological intervention (Hormonal, Vitamin D) </a:t>
            </a:r>
          </a:p>
          <a:p>
            <a:pPr lvl="1">
              <a:buNone/>
            </a:pPr>
            <a:endParaRPr lang="en-GB" sz="2400" dirty="0" smtClean="0"/>
          </a:p>
          <a:p>
            <a:pPr lvl="1">
              <a:buNone/>
            </a:pPr>
            <a:r>
              <a:rPr lang="en-GB" sz="2400" dirty="0" smtClean="0"/>
              <a:t>				</a:t>
            </a:r>
            <a:r>
              <a:rPr lang="en-GB" sz="2400" i="1" dirty="0" smtClean="0"/>
              <a:t>advantage – Managing frailty http://advantageja.eu</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Chronic disease</a:t>
            </a:r>
            <a:endParaRPr lang="en-GB" dirty="0"/>
          </a:p>
        </p:txBody>
      </p:sp>
      <p:sp>
        <p:nvSpPr>
          <p:cNvPr id="3" name="Content Placeholder 2"/>
          <p:cNvSpPr>
            <a:spLocks noGrp="1"/>
          </p:cNvSpPr>
          <p:nvPr>
            <p:ph sz="quarter" idx="13"/>
          </p:nvPr>
        </p:nvSpPr>
        <p:spPr>
          <a:xfrm>
            <a:off x="913774" y="1986844"/>
            <a:ext cx="10363826" cy="3804355"/>
          </a:xfrm>
        </p:spPr>
        <p:txBody>
          <a:bodyPr>
            <a:normAutofit/>
          </a:bodyPr>
          <a:lstStyle/>
          <a:p>
            <a:pPr algn="just"/>
            <a:r>
              <a:rPr lang="en-GB" dirty="0" smtClean="0"/>
              <a:t>Chronic diseases in Europe affects 2/3 of population above 65 years.</a:t>
            </a:r>
          </a:p>
          <a:p>
            <a:pPr algn="just"/>
            <a:r>
              <a:rPr lang="en-GB" dirty="0" smtClean="0"/>
              <a:t>Chronic disease increase pressure on health care systems finances.</a:t>
            </a:r>
          </a:p>
          <a:p>
            <a:pPr algn="just"/>
            <a:r>
              <a:rPr lang="en-GB" dirty="0" smtClean="0"/>
              <a:t>European patient forum has conducted a 2 year study entitled, “pro-step  project” on promoting self-management for chronic disease Europe. Main outcome </a:t>
            </a:r>
          </a:p>
          <a:p>
            <a:pPr lvl="1" algn="just">
              <a:buNone/>
            </a:pPr>
            <a:r>
              <a:rPr lang="en-GB" dirty="0" smtClean="0"/>
              <a:t>1. health literacy/ education</a:t>
            </a:r>
          </a:p>
          <a:p>
            <a:pPr lvl="1" algn="just">
              <a:buNone/>
            </a:pPr>
            <a:r>
              <a:rPr lang="en-GB" dirty="0" smtClean="0"/>
              <a:t>2. Health care professional needs to be better equipped in supporting patients. </a:t>
            </a:r>
          </a:p>
          <a:p>
            <a:pPr lvl="1" algn="just">
              <a:buNone/>
            </a:pPr>
            <a:r>
              <a:rPr lang="en-GB" dirty="0" smtClean="0"/>
              <a:t>3. resources and systems need to support self-management.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Chronic </a:t>
            </a:r>
            <a:r>
              <a:rPr lang="en-GB" smtClean="0"/>
              <a:t>disease management</a:t>
            </a:r>
            <a:endParaRPr lang="en-GB" dirty="0"/>
          </a:p>
        </p:txBody>
      </p:sp>
      <p:sp>
        <p:nvSpPr>
          <p:cNvPr id="3" name="Content Placeholder 2"/>
          <p:cNvSpPr>
            <a:spLocks noGrp="1"/>
          </p:cNvSpPr>
          <p:nvPr>
            <p:ph sz="quarter" idx="13"/>
          </p:nvPr>
        </p:nvSpPr>
        <p:spPr>
          <a:xfrm>
            <a:off x="913774" y="2032000"/>
            <a:ext cx="10363826" cy="4086578"/>
          </a:xfrm>
        </p:spPr>
        <p:txBody>
          <a:bodyPr>
            <a:normAutofit lnSpcReduction="10000"/>
          </a:bodyPr>
          <a:lstStyle/>
          <a:p>
            <a:pPr algn="just"/>
            <a:r>
              <a:rPr lang="en-GB" dirty="0" smtClean="0"/>
              <a:t>The centres for disease control estimates chronic disease limits </a:t>
            </a:r>
            <a:r>
              <a:rPr lang="en-GB" dirty="0" err="1" smtClean="0"/>
              <a:t>adl’s</a:t>
            </a:r>
            <a:r>
              <a:rPr lang="en-GB" dirty="0" smtClean="0"/>
              <a:t> and participation in community related activities (</a:t>
            </a:r>
            <a:r>
              <a:rPr lang="en-GB" dirty="0" err="1" smtClean="0"/>
              <a:t>bondoc</a:t>
            </a:r>
            <a:r>
              <a:rPr lang="en-GB" dirty="0" smtClean="0"/>
              <a:t> &amp; </a:t>
            </a:r>
            <a:r>
              <a:rPr lang="en-GB" dirty="0" err="1" smtClean="0"/>
              <a:t>siebert</a:t>
            </a:r>
            <a:r>
              <a:rPr lang="en-GB" dirty="0" smtClean="0"/>
              <a:t>, 2013).</a:t>
            </a:r>
          </a:p>
          <a:p>
            <a:pPr algn="just"/>
            <a:r>
              <a:rPr lang="en-GB" dirty="0" smtClean="0"/>
              <a:t>Self-management is recognised is an effective approach to manage chronic health conditions (national institute of Health, 2010).</a:t>
            </a:r>
          </a:p>
          <a:p>
            <a:pPr algn="just"/>
            <a:r>
              <a:rPr lang="en-GB" dirty="0" smtClean="0"/>
              <a:t>Self-management is about being in charge of one’s life and managing own condition. </a:t>
            </a:r>
          </a:p>
          <a:p>
            <a:pPr algn="just"/>
            <a:r>
              <a:rPr lang="en-GB" dirty="0" smtClean="0"/>
              <a:t>Occupational therapists can help to:-</a:t>
            </a:r>
          </a:p>
          <a:p>
            <a:pPr lvl="2" algn="just"/>
            <a:r>
              <a:rPr lang="en-GB" dirty="0" smtClean="0"/>
              <a:t>Help develop strategies to incorporate energy conservation techniques (decrease fatigue)</a:t>
            </a:r>
          </a:p>
          <a:p>
            <a:pPr lvl="2" algn="just"/>
            <a:r>
              <a:rPr lang="en-GB" dirty="0" smtClean="0"/>
              <a:t>Modify activity and pacing</a:t>
            </a:r>
          </a:p>
          <a:p>
            <a:pPr lvl="2" algn="just"/>
            <a:r>
              <a:rPr lang="en-GB" dirty="0" smtClean="0"/>
              <a:t>Lifestyle Adaptations</a:t>
            </a:r>
          </a:p>
          <a:p>
            <a:pPr lvl="2"/>
            <a:endParaRPr lang="en-GB" dirty="0" smtClean="0"/>
          </a:p>
          <a:p>
            <a:pPr lvl="2"/>
            <a:endParaRPr lang="en-GB" dirty="0" smtClean="0"/>
          </a:p>
          <a:p>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Self-management programme</a:t>
            </a:r>
            <a:br>
              <a:rPr lang="en-GB" dirty="0" smtClean="0"/>
            </a:br>
            <a:r>
              <a:rPr lang="en-GB" dirty="0" smtClean="0"/>
              <a:t>Pain toolkit</a:t>
            </a:r>
            <a:endParaRPr lang="en-GB" dirty="0"/>
          </a:p>
        </p:txBody>
      </p:sp>
      <p:sp>
        <p:nvSpPr>
          <p:cNvPr id="3" name="Content Placeholder 2"/>
          <p:cNvSpPr>
            <a:spLocks noGrp="1"/>
          </p:cNvSpPr>
          <p:nvPr>
            <p:ph sz="quarter" idx="13"/>
          </p:nvPr>
        </p:nvSpPr>
        <p:spPr>
          <a:xfrm>
            <a:off x="6242129" y="2265492"/>
            <a:ext cx="4990315" cy="3424107"/>
          </a:xfrm>
        </p:spPr>
        <p:txBody>
          <a:bodyPr/>
          <a:lstStyle/>
          <a:p>
            <a:r>
              <a:rPr lang="en-GB" sz="2800" dirty="0" smtClean="0"/>
              <a:t>Developed by </a:t>
            </a:r>
            <a:r>
              <a:rPr lang="en-GB" sz="2800" dirty="0" err="1" smtClean="0"/>
              <a:t>pete</a:t>
            </a:r>
            <a:r>
              <a:rPr lang="en-GB" sz="2800" dirty="0" smtClean="0"/>
              <a:t> </a:t>
            </a:r>
            <a:r>
              <a:rPr lang="en-GB" sz="2800" dirty="0" err="1" smtClean="0"/>
              <a:t>moore</a:t>
            </a:r>
            <a:endParaRPr lang="en-GB" sz="2800" dirty="0" smtClean="0"/>
          </a:p>
          <a:p>
            <a:r>
              <a:rPr lang="en-GB" sz="2800" dirty="0" smtClean="0"/>
              <a:t>Self-management book</a:t>
            </a:r>
          </a:p>
          <a:p>
            <a:r>
              <a:rPr lang="en-GB" sz="2800" dirty="0" smtClean="0"/>
              <a:t>Translated to many languages </a:t>
            </a:r>
          </a:p>
          <a:p>
            <a:r>
              <a:rPr lang="en-GB" sz="2800" dirty="0" smtClean="0"/>
              <a:t>www.paintoolkit.org</a:t>
            </a:r>
          </a:p>
          <a:p>
            <a:endParaRPr lang="en-GB" dirty="0"/>
          </a:p>
        </p:txBody>
      </p:sp>
      <p:pic>
        <p:nvPicPr>
          <p:cNvPr id="4" name="Picture 3" descr="CP_Grafics_Stock_2-6.jpg"/>
          <p:cNvPicPr>
            <a:picLocks noChangeAspect="1"/>
          </p:cNvPicPr>
          <p:nvPr/>
        </p:nvPicPr>
        <p:blipFill>
          <a:blip r:embed="rId2"/>
          <a:stretch>
            <a:fillRect/>
          </a:stretch>
        </p:blipFill>
        <p:spPr>
          <a:xfrm>
            <a:off x="1210733" y="2190044"/>
            <a:ext cx="3496734" cy="3496734"/>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1245" y="316089"/>
            <a:ext cx="11356622" cy="1111267"/>
          </a:xfrm>
        </p:spPr>
        <p:txBody>
          <a:bodyPr/>
          <a:lstStyle/>
          <a:p>
            <a:r>
              <a:rPr lang="en-GB" dirty="0" smtClean="0"/>
              <a:t>WHO 10 priorities Healthy Ageing</a:t>
            </a:r>
            <a:endParaRPr lang="en-GB" dirty="0"/>
          </a:p>
        </p:txBody>
      </p:sp>
      <p:sp>
        <p:nvSpPr>
          <p:cNvPr id="3" name="Content Placeholder 2"/>
          <p:cNvSpPr>
            <a:spLocks noGrp="1"/>
          </p:cNvSpPr>
          <p:nvPr>
            <p:ph sz="quarter" idx="13"/>
          </p:nvPr>
        </p:nvSpPr>
        <p:spPr>
          <a:xfrm>
            <a:off x="1072443" y="1449658"/>
            <a:ext cx="10034171" cy="5084957"/>
          </a:xfrm>
        </p:spPr>
        <p:txBody>
          <a:bodyPr>
            <a:normAutofit/>
          </a:bodyPr>
          <a:lstStyle/>
          <a:p>
            <a:r>
              <a:rPr lang="en-GB" dirty="0" smtClean="0"/>
              <a:t>Build a platform for innovation and change</a:t>
            </a:r>
          </a:p>
          <a:p>
            <a:r>
              <a:rPr lang="en-GB" dirty="0" smtClean="0"/>
              <a:t>Support country planning and action</a:t>
            </a:r>
          </a:p>
          <a:p>
            <a:r>
              <a:rPr lang="en-GB" dirty="0" smtClean="0"/>
              <a:t>Collect better data on healthy ageing</a:t>
            </a:r>
          </a:p>
          <a:p>
            <a:r>
              <a:rPr lang="en-GB" dirty="0" smtClean="0"/>
              <a:t>Promote research that addresses the needs of older people</a:t>
            </a:r>
          </a:p>
          <a:p>
            <a:r>
              <a:rPr lang="en-GB" dirty="0" smtClean="0"/>
              <a:t>Align health systems to the needs of older people</a:t>
            </a:r>
          </a:p>
          <a:p>
            <a:r>
              <a:rPr lang="en-GB" dirty="0" smtClean="0"/>
              <a:t>Lay the foundations for a LTC system is every country</a:t>
            </a:r>
          </a:p>
          <a:p>
            <a:r>
              <a:rPr lang="en-GB" dirty="0" smtClean="0"/>
              <a:t>Ensure the human resources necessary for integrated care</a:t>
            </a:r>
          </a:p>
          <a:p>
            <a:r>
              <a:rPr lang="en-GB" dirty="0" smtClean="0"/>
              <a:t>Undertake a global campaign to combat ageism</a:t>
            </a:r>
          </a:p>
          <a:p>
            <a:r>
              <a:rPr lang="en-GB" dirty="0" smtClean="0"/>
              <a:t>Make the economic case for investment in healthy ageing</a:t>
            </a:r>
          </a:p>
          <a:p>
            <a:r>
              <a:rPr lang="en-GB" dirty="0" smtClean="0"/>
              <a:t>Develop the global network for age-friendly cities and communities</a:t>
            </a:r>
          </a:p>
          <a:p>
            <a:pPr>
              <a:buNone/>
            </a:pPr>
            <a:endParaRPr lang="en-GB" dirty="0" smtClean="0"/>
          </a:p>
          <a:p>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be done</a:t>
            </a:r>
            <a:endParaRPr lang="en-GB" dirty="0"/>
          </a:p>
        </p:txBody>
      </p:sp>
      <p:sp>
        <p:nvSpPr>
          <p:cNvPr id="3" name="Content Placeholder 2"/>
          <p:cNvSpPr>
            <a:spLocks noGrp="1"/>
          </p:cNvSpPr>
          <p:nvPr>
            <p:ph sz="quarter" idx="13"/>
          </p:nvPr>
        </p:nvSpPr>
        <p:spPr/>
        <p:txBody>
          <a:bodyPr>
            <a:normAutofit/>
          </a:bodyPr>
          <a:lstStyle/>
          <a:p>
            <a:pPr algn="ctr">
              <a:buNone/>
            </a:pPr>
            <a:r>
              <a:rPr lang="en-GB" sz="2800" dirty="0" smtClean="0"/>
              <a:t>“knowing is not enough; we must apply</a:t>
            </a:r>
          </a:p>
          <a:p>
            <a:pPr algn="ctr">
              <a:buNone/>
            </a:pPr>
            <a:r>
              <a:rPr lang="en-GB" sz="2800" dirty="0" smtClean="0"/>
              <a:t>Willing is not enough; we must do”</a:t>
            </a:r>
          </a:p>
          <a:p>
            <a:pPr algn="ctr">
              <a:buNone/>
            </a:pPr>
            <a:endParaRPr lang="en-GB" sz="2800" dirty="0" smtClean="0"/>
          </a:p>
          <a:p>
            <a:pPr algn="r">
              <a:buNone/>
            </a:pPr>
            <a:r>
              <a:rPr lang="en-GB" sz="2800" dirty="0" err="1" smtClean="0"/>
              <a:t>goethe</a:t>
            </a:r>
            <a:endParaRPr lang="en-GB" sz="28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rehabilitation</a:t>
            </a:r>
            <a:endParaRPr lang="en-GB" dirty="0"/>
          </a:p>
        </p:txBody>
      </p:sp>
      <p:sp>
        <p:nvSpPr>
          <p:cNvPr id="3" name="Content Placeholder 2"/>
          <p:cNvSpPr>
            <a:spLocks noGrp="1"/>
          </p:cNvSpPr>
          <p:nvPr>
            <p:ph sz="quarter" idx="13"/>
          </p:nvPr>
        </p:nvSpPr>
        <p:spPr/>
        <p:txBody>
          <a:bodyPr/>
          <a:lstStyle/>
          <a:p>
            <a:r>
              <a:rPr lang="en-GB" sz="2400" dirty="0" smtClean="0"/>
              <a:t>Various definitions.</a:t>
            </a:r>
          </a:p>
          <a:p>
            <a:r>
              <a:rPr lang="en-GB" sz="2400" dirty="0" smtClean="0"/>
              <a:t>The restoration of the individual to the optimal level of ability, within the needs and desires of the individual and his or her family (K. Andrews, 1987).</a:t>
            </a:r>
          </a:p>
          <a:p>
            <a:r>
              <a:rPr lang="en-GB" sz="2400" dirty="0" smtClean="0"/>
              <a:t>GERIATRICS IS CONCERNED WITH THE CLINICAL, PREVENTIVE, REMEDIAL AND </a:t>
            </a:r>
            <a:r>
              <a:rPr lang="en-GB" sz="2400" dirty="0" err="1" smtClean="0"/>
              <a:t>SOCiaL</a:t>
            </a:r>
            <a:r>
              <a:rPr lang="en-GB" sz="2400" dirty="0" smtClean="0"/>
              <a:t> ASPECTS OF THE ILLNESS OF THE OLDER PEOPLE.</a:t>
            </a:r>
          </a:p>
          <a:p>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words in Rehabilitation </a:t>
            </a:r>
            <a:endParaRPr lang="en-GB" dirty="0"/>
          </a:p>
        </p:txBody>
      </p:sp>
      <p:sp>
        <p:nvSpPr>
          <p:cNvPr id="3" name="Content Placeholder 2"/>
          <p:cNvSpPr>
            <a:spLocks noGrp="1"/>
          </p:cNvSpPr>
          <p:nvPr>
            <p:ph sz="quarter" idx="13"/>
          </p:nvPr>
        </p:nvSpPr>
        <p:spPr>
          <a:xfrm>
            <a:off x="913774" y="2367092"/>
            <a:ext cx="5069337" cy="3424107"/>
          </a:xfrm>
        </p:spPr>
        <p:txBody>
          <a:bodyPr>
            <a:normAutofit/>
          </a:bodyPr>
          <a:lstStyle/>
          <a:p>
            <a:r>
              <a:rPr lang="en-GB" dirty="0" smtClean="0"/>
              <a:t>Complex processes</a:t>
            </a:r>
          </a:p>
          <a:p>
            <a:r>
              <a:rPr lang="en-GB" dirty="0" smtClean="0"/>
              <a:t>Several disciplines are involved</a:t>
            </a:r>
          </a:p>
          <a:p>
            <a:r>
              <a:rPr lang="en-GB" dirty="0" smtClean="0"/>
              <a:t>Restoration</a:t>
            </a:r>
          </a:p>
          <a:p>
            <a:r>
              <a:rPr lang="en-GB" dirty="0" smtClean="0"/>
              <a:t>Concentrates on improving function</a:t>
            </a:r>
          </a:p>
          <a:p>
            <a:r>
              <a:rPr lang="en-GB" dirty="0" smtClean="0"/>
              <a:t>Concentrates on improving Q.O.L.</a:t>
            </a:r>
          </a:p>
          <a:p>
            <a:r>
              <a:rPr lang="en-GB" dirty="0" smtClean="0"/>
              <a:t>aim for optimal levels possible</a:t>
            </a:r>
          </a:p>
          <a:p>
            <a:pPr>
              <a:buNone/>
            </a:pPr>
            <a:endParaRPr lang="en-GB" dirty="0"/>
          </a:p>
        </p:txBody>
      </p:sp>
      <p:sp>
        <p:nvSpPr>
          <p:cNvPr id="4" name="Content Placeholder 2"/>
          <p:cNvSpPr txBox="1">
            <a:spLocks/>
          </p:cNvSpPr>
          <p:nvPr/>
        </p:nvSpPr>
        <p:spPr>
          <a:xfrm>
            <a:off x="6394530" y="2451759"/>
            <a:ext cx="5069337" cy="3424107"/>
          </a:xfrm>
          <a:prstGeom prst="rect">
            <a:avLst/>
          </a:prstGeom>
        </p:spPr>
        <p:txBody>
          <a:bodyPr vert="horz" lIns="91440" tIns="45720" rIns="91440" bIns="45720" rtlCol="0">
            <a:normAutofit/>
          </a:bodyPr>
          <a:lstStyle/>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Reintegration into society</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Return home</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What does the client wants?</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Individualised</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What do the carers feels?</a:t>
            </a:r>
            <a:endParaRPr kumimoji="0" lang="en-GB" sz="2000" b="0" i="0" u="none" strike="noStrike" kern="1200" cap="all"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4527469" cy="2294016"/>
          </a:xfrm>
        </p:spPr>
        <p:txBody>
          <a:bodyPr>
            <a:normAutofit/>
          </a:bodyPr>
          <a:lstStyle/>
          <a:p>
            <a:r>
              <a:rPr lang="en-GB" u="sng" dirty="0" smtClean="0"/>
              <a:t>OT knowledge</a:t>
            </a:r>
            <a:r>
              <a:rPr lang="en-GB" dirty="0" smtClean="0"/>
              <a:t/>
            </a:r>
            <a:br>
              <a:rPr lang="en-GB" dirty="0" smtClean="0"/>
            </a:br>
            <a:r>
              <a:rPr lang="en-GB" dirty="0" smtClean="0"/>
              <a:t>at least 28 books focuses on older adults</a:t>
            </a:r>
            <a:endParaRPr lang="en-GB" dirty="0"/>
          </a:p>
        </p:txBody>
      </p:sp>
      <p:pic>
        <p:nvPicPr>
          <p:cNvPr id="4" name="Content Placeholder 3" descr="a.jpg"/>
          <p:cNvPicPr>
            <a:picLocks noGrp="1" noChangeAspect="1"/>
          </p:cNvPicPr>
          <p:nvPr>
            <p:ph sz="quarter" idx="13"/>
          </p:nvPr>
        </p:nvPicPr>
        <p:blipFill>
          <a:blip r:embed="rId2"/>
          <a:stretch>
            <a:fillRect/>
          </a:stretch>
        </p:blipFill>
        <p:spPr>
          <a:xfrm>
            <a:off x="1006905" y="3563586"/>
            <a:ext cx="1958288" cy="2780769"/>
          </a:xfrm>
        </p:spPr>
      </p:pic>
      <p:pic>
        <p:nvPicPr>
          <p:cNvPr id="5" name="Picture 4" descr="b.jpg"/>
          <p:cNvPicPr>
            <a:picLocks noChangeAspect="1"/>
          </p:cNvPicPr>
          <p:nvPr/>
        </p:nvPicPr>
        <p:blipFill>
          <a:blip r:embed="rId3"/>
          <a:stretch>
            <a:fillRect/>
          </a:stretch>
        </p:blipFill>
        <p:spPr>
          <a:xfrm>
            <a:off x="3749851" y="3567288"/>
            <a:ext cx="1962328" cy="2777067"/>
          </a:xfrm>
          <a:prstGeom prst="rect">
            <a:avLst/>
          </a:prstGeom>
        </p:spPr>
      </p:pic>
      <p:pic>
        <p:nvPicPr>
          <p:cNvPr id="6" name="Picture 5" descr="c.jpg"/>
          <p:cNvPicPr>
            <a:picLocks noChangeAspect="1"/>
          </p:cNvPicPr>
          <p:nvPr/>
        </p:nvPicPr>
        <p:blipFill>
          <a:blip r:embed="rId4"/>
          <a:stretch>
            <a:fillRect/>
          </a:stretch>
        </p:blipFill>
        <p:spPr>
          <a:xfrm>
            <a:off x="6586361" y="429509"/>
            <a:ext cx="2023734" cy="2821691"/>
          </a:xfrm>
          <a:prstGeom prst="rect">
            <a:avLst/>
          </a:prstGeom>
        </p:spPr>
      </p:pic>
      <p:pic>
        <p:nvPicPr>
          <p:cNvPr id="7" name="Picture 6" descr="d.jpg"/>
          <p:cNvPicPr>
            <a:picLocks noChangeAspect="1"/>
          </p:cNvPicPr>
          <p:nvPr/>
        </p:nvPicPr>
        <p:blipFill>
          <a:blip r:embed="rId5"/>
          <a:stretch>
            <a:fillRect/>
          </a:stretch>
        </p:blipFill>
        <p:spPr>
          <a:xfrm>
            <a:off x="9053690" y="451555"/>
            <a:ext cx="1975555" cy="2788356"/>
          </a:xfrm>
          <a:prstGeom prst="rect">
            <a:avLst/>
          </a:prstGeom>
        </p:spPr>
      </p:pic>
      <p:pic>
        <p:nvPicPr>
          <p:cNvPr id="8" name="Picture 7" descr="e.jpg"/>
          <p:cNvPicPr>
            <a:picLocks noChangeAspect="1"/>
          </p:cNvPicPr>
          <p:nvPr/>
        </p:nvPicPr>
        <p:blipFill>
          <a:blip r:embed="rId6"/>
          <a:stretch>
            <a:fillRect/>
          </a:stretch>
        </p:blipFill>
        <p:spPr>
          <a:xfrm>
            <a:off x="9032874" y="3381022"/>
            <a:ext cx="2018948" cy="2974622"/>
          </a:xfrm>
          <a:prstGeom prst="rect">
            <a:avLst/>
          </a:prstGeom>
        </p:spPr>
      </p:pic>
      <p:pic>
        <p:nvPicPr>
          <p:cNvPr id="9" name="Picture 8" descr="f.jpg"/>
          <p:cNvPicPr>
            <a:picLocks noChangeAspect="1"/>
          </p:cNvPicPr>
          <p:nvPr/>
        </p:nvPicPr>
        <p:blipFill>
          <a:blip r:embed="rId7"/>
          <a:stretch>
            <a:fillRect/>
          </a:stretch>
        </p:blipFill>
        <p:spPr>
          <a:xfrm>
            <a:off x="6616876" y="3384727"/>
            <a:ext cx="1959933" cy="295963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1210283"/>
          </a:xfrm>
        </p:spPr>
        <p:txBody>
          <a:bodyPr/>
          <a:lstStyle/>
          <a:p>
            <a:r>
              <a:rPr lang="en-GB" dirty="0" smtClean="0"/>
              <a:t>Occupational Therapy interventions </a:t>
            </a:r>
            <a:br>
              <a:rPr lang="en-GB" dirty="0" smtClean="0"/>
            </a:br>
            <a:endParaRPr lang="en-GB" sz="2400" dirty="0"/>
          </a:p>
        </p:txBody>
      </p:sp>
      <p:sp>
        <p:nvSpPr>
          <p:cNvPr id="3" name="Content Placeholder 2"/>
          <p:cNvSpPr>
            <a:spLocks noGrp="1"/>
          </p:cNvSpPr>
          <p:nvPr>
            <p:ph sz="quarter" idx="13"/>
          </p:nvPr>
        </p:nvSpPr>
        <p:spPr>
          <a:xfrm>
            <a:off x="913774" y="1986844"/>
            <a:ext cx="4967737" cy="4097867"/>
          </a:xfrm>
        </p:spPr>
        <p:txBody>
          <a:bodyPr>
            <a:normAutofit/>
          </a:bodyPr>
          <a:lstStyle/>
          <a:p>
            <a:r>
              <a:rPr lang="en-GB" dirty="0" smtClean="0"/>
              <a:t>Comprehensive O.T assessment </a:t>
            </a:r>
          </a:p>
          <a:p>
            <a:r>
              <a:rPr lang="en-GB" dirty="0" smtClean="0"/>
              <a:t>Functional Activities</a:t>
            </a:r>
          </a:p>
          <a:p>
            <a:r>
              <a:rPr lang="en-GB" dirty="0" smtClean="0"/>
              <a:t>ADL Re-training</a:t>
            </a:r>
          </a:p>
          <a:p>
            <a:r>
              <a:rPr lang="en-GB" dirty="0" smtClean="0"/>
              <a:t>Prescription of therapeutic equipment</a:t>
            </a:r>
          </a:p>
          <a:p>
            <a:r>
              <a:rPr lang="en-GB" dirty="0" smtClean="0"/>
              <a:t>Wheelchair and seating clinic</a:t>
            </a:r>
          </a:p>
          <a:p>
            <a:r>
              <a:rPr lang="en-GB" dirty="0" smtClean="0"/>
              <a:t>Splinting</a:t>
            </a:r>
          </a:p>
        </p:txBody>
      </p:sp>
      <p:sp>
        <p:nvSpPr>
          <p:cNvPr id="4" name="Content Placeholder 2"/>
          <p:cNvSpPr txBox="1">
            <a:spLocks/>
          </p:cNvSpPr>
          <p:nvPr/>
        </p:nvSpPr>
        <p:spPr>
          <a:xfrm>
            <a:off x="6259063" y="2054578"/>
            <a:ext cx="4967737" cy="4182533"/>
          </a:xfrm>
          <a:prstGeom prst="rect">
            <a:avLst/>
          </a:prstGeom>
        </p:spPr>
        <p:txBody>
          <a:bodyPr vert="horz" lIns="91440" tIns="45720" rIns="91440" bIns="45720" rtlCol="0">
            <a:normAutofit/>
          </a:bodyPr>
          <a:lstStyle/>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Home visits/ instrumental Home visits</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Family training sessions</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Group therapy intervention</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Driving assessment</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Health promotion and awareness.</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Community services </a:t>
            </a:r>
            <a:endParaRPr kumimoji="0" lang="en-GB" sz="2000" b="0" i="0" u="none" strike="noStrike" kern="1200" cap="all"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1165127"/>
          </a:xfrm>
        </p:spPr>
        <p:txBody>
          <a:bodyPr/>
          <a:lstStyle/>
          <a:p>
            <a:r>
              <a:rPr lang="en-GB" dirty="0" smtClean="0"/>
              <a:t>Assessments</a:t>
            </a:r>
            <a:endParaRPr lang="en-GB" dirty="0"/>
          </a:p>
        </p:txBody>
      </p:sp>
      <p:sp>
        <p:nvSpPr>
          <p:cNvPr id="3" name="Content Placeholder 2"/>
          <p:cNvSpPr>
            <a:spLocks noGrp="1"/>
          </p:cNvSpPr>
          <p:nvPr>
            <p:ph sz="quarter" idx="13"/>
          </p:nvPr>
        </p:nvSpPr>
        <p:spPr>
          <a:xfrm>
            <a:off x="507999" y="1625601"/>
            <a:ext cx="10961511" cy="4696178"/>
          </a:xfrm>
        </p:spPr>
        <p:txBody>
          <a:bodyPr>
            <a:normAutofit fontScale="92500" lnSpcReduction="20000"/>
          </a:bodyPr>
          <a:lstStyle/>
          <a:p>
            <a:pPr algn="just"/>
            <a:r>
              <a:rPr lang="en-GB" dirty="0" smtClean="0"/>
              <a:t>Comprehensive physical, cognitive, functional, social, sensory, and psychological assessment.</a:t>
            </a:r>
          </a:p>
          <a:p>
            <a:pPr algn="just"/>
            <a:r>
              <a:rPr lang="en-GB" dirty="0" smtClean="0"/>
              <a:t>It must be multidimensional by an interdisciplinary team. </a:t>
            </a:r>
          </a:p>
          <a:p>
            <a:pPr algn="just"/>
            <a:r>
              <a:rPr lang="en-GB" dirty="0" smtClean="0"/>
              <a:t>Very important to know pre-morbid lifestyle of person (contact family if need be).</a:t>
            </a:r>
          </a:p>
          <a:p>
            <a:pPr algn="just"/>
            <a:r>
              <a:rPr lang="en-GB" dirty="0" smtClean="0"/>
              <a:t>Holistic view of the patient important.</a:t>
            </a:r>
          </a:p>
          <a:p>
            <a:pPr algn="just"/>
            <a:r>
              <a:rPr lang="en-GB" dirty="0" smtClean="0"/>
              <a:t>Part of Inter-professional clinical documentation (easy access and communication).</a:t>
            </a:r>
          </a:p>
          <a:p>
            <a:pPr algn="just"/>
            <a:r>
              <a:rPr lang="en-GB" dirty="0" smtClean="0"/>
              <a:t>Documentation is soon going to be paperless.</a:t>
            </a:r>
          </a:p>
          <a:p>
            <a:pPr algn="just"/>
            <a:r>
              <a:rPr lang="en-GB" dirty="0" smtClean="0"/>
              <a:t>As a profession in Malta we are using </a:t>
            </a:r>
            <a:r>
              <a:rPr lang="en-GB" dirty="0" err="1" smtClean="0"/>
              <a:t>cmop</a:t>
            </a:r>
            <a:r>
              <a:rPr lang="en-GB" dirty="0" smtClean="0"/>
              <a:t>-e (modification of home made assessments was done) to ensure client/family centred approach. </a:t>
            </a:r>
          </a:p>
          <a:p>
            <a:pPr algn="just"/>
            <a:r>
              <a:rPr lang="en-GB" dirty="0" smtClean="0"/>
              <a:t>Assessment is important to set up goals with patient/family and to formulate a treatment plan.</a:t>
            </a:r>
          </a:p>
          <a:p>
            <a:pPr algn="just"/>
            <a:r>
              <a:rPr lang="en-GB" dirty="0" smtClean="0"/>
              <a:t>Assessment should be ongoing and goals should be modified accordingly.</a:t>
            </a:r>
          </a:p>
          <a:p>
            <a:endParaRPr lang="en-GB" dirty="0" smtClean="0"/>
          </a:p>
          <a:p>
            <a:endParaRPr lang="en-GB" dirty="0" smtClean="0"/>
          </a:p>
          <a:p>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Functional Activities</a:t>
            </a:r>
            <a:endParaRPr lang="en-GB" dirty="0"/>
          </a:p>
        </p:txBody>
      </p:sp>
      <p:sp>
        <p:nvSpPr>
          <p:cNvPr id="3" name="Content Placeholder 2"/>
          <p:cNvSpPr>
            <a:spLocks noGrp="1"/>
          </p:cNvSpPr>
          <p:nvPr>
            <p:ph sz="quarter" idx="13"/>
          </p:nvPr>
        </p:nvSpPr>
        <p:spPr>
          <a:xfrm>
            <a:off x="902485" y="1862667"/>
            <a:ext cx="6864270" cy="4222044"/>
          </a:xfrm>
        </p:spPr>
        <p:txBody>
          <a:bodyPr>
            <a:normAutofit lnSpcReduction="10000"/>
          </a:bodyPr>
          <a:lstStyle/>
          <a:p>
            <a:pPr algn="just"/>
            <a:r>
              <a:rPr lang="en-GB" dirty="0" smtClean="0"/>
              <a:t>Functional activities should transfer into function</a:t>
            </a:r>
          </a:p>
          <a:p>
            <a:pPr algn="just"/>
            <a:r>
              <a:rPr lang="en-GB" dirty="0" smtClean="0"/>
              <a:t>Activity that is personally meaningful and contextually anchored with older peoples’ everyday lives has the greatest ability to enhance health related outcome (Hay et al.,2002.)</a:t>
            </a:r>
          </a:p>
          <a:p>
            <a:pPr algn="just"/>
            <a:r>
              <a:rPr lang="en-GB" dirty="0" smtClean="0"/>
              <a:t>Are we being functional?</a:t>
            </a:r>
          </a:p>
          <a:p>
            <a:pPr algn="just"/>
            <a:r>
              <a:rPr lang="en-GB" dirty="0" smtClean="0"/>
              <a:t>What image we want to give?</a:t>
            </a:r>
          </a:p>
          <a:p>
            <a:pPr algn="just"/>
            <a:r>
              <a:rPr lang="en-GB" dirty="0" smtClean="0"/>
              <a:t>New technologies used as </a:t>
            </a:r>
            <a:r>
              <a:rPr lang="en-GB" dirty="0" err="1" smtClean="0"/>
              <a:t>Bioness</a:t>
            </a:r>
            <a:r>
              <a:rPr lang="en-GB" dirty="0" smtClean="0"/>
              <a:t> and Functional Electrical Stimulation (FES) are we deviating from our roots. </a:t>
            </a:r>
            <a:endParaRPr lang="en-GB" dirty="0"/>
          </a:p>
        </p:txBody>
      </p:sp>
      <p:pic>
        <p:nvPicPr>
          <p:cNvPr id="4" name="Picture 3" descr="bioness.png"/>
          <p:cNvPicPr>
            <a:picLocks noChangeAspect="1"/>
          </p:cNvPicPr>
          <p:nvPr/>
        </p:nvPicPr>
        <p:blipFill>
          <a:blip r:embed="rId2"/>
          <a:stretch>
            <a:fillRect/>
          </a:stretch>
        </p:blipFill>
        <p:spPr>
          <a:xfrm>
            <a:off x="7905398" y="1773767"/>
            <a:ext cx="3281846" cy="1996722"/>
          </a:xfrm>
          <a:prstGeom prst="rect">
            <a:avLst/>
          </a:prstGeom>
        </p:spPr>
      </p:pic>
      <p:pic>
        <p:nvPicPr>
          <p:cNvPr id="5" name="Picture 4" descr="d7.jpg"/>
          <p:cNvPicPr>
            <a:picLocks noChangeAspect="1"/>
          </p:cNvPicPr>
          <p:nvPr/>
        </p:nvPicPr>
        <p:blipFill>
          <a:blip r:embed="rId3"/>
          <a:stretch>
            <a:fillRect/>
          </a:stretch>
        </p:blipFill>
        <p:spPr>
          <a:xfrm>
            <a:off x="7879645" y="3951112"/>
            <a:ext cx="3183466" cy="208844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1074816"/>
          </a:xfrm>
        </p:spPr>
        <p:txBody>
          <a:bodyPr/>
          <a:lstStyle/>
          <a:p>
            <a:r>
              <a:rPr lang="en-GB" dirty="0" smtClean="0"/>
              <a:t>ADL’s Retraining</a:t>
            </a:r>
            <a:endParaRPr lang="en-GB" dirty="0"/>
          </a:p>
        </p:txBody>
      </p:sp>
      <p:sp>
        <p:nvSpPr>
          <p:cNvPr id="3" name="Content Placeholder 2"/>
          <p:cNvSpPr>
            <a:spLocks noGrp="1"/>
          </p:cNvSpPr>
          <p:nvPr>
            <p:ph sz="quarter" idx="13"/>
          </p:nvPr>
        </p:nvSpPr>
        <p:spPr>
          <a:xfrm>
            <a:off x="913774" y="1591733"/>
            <a:ext cx="10363826" cy="4391378"/>
          </a:xfrm>
        </p:spPr>
        <p:txBody>
          <a:bodyPr>
            <a:normAutofit lnSpcReduction="10000"/>
          </a:bodyPr>
          <a:lstStyle/>
          <a:p>
            <a:pPr algn="just"/>
            <a:r>
              <a:rPr lang="en-GB" dirty="0" smtClean="0"/>
              <a:t>Unique of occupational therapists.</a:t>
            </a:r>
          </a:p>
          <a:p>
            <a:pPr lvl="1" algn="just">
              <a:buNone/>
            </a:pPr>
            <a:r>
              <a:rPr lang="en-GB" dirty="0" smtClean="0"/>
              <a:t>We should feel proud. “OT is the only profession with explicitly </a:t>
            </a:r>
          </a:p>
          <a:p>
            <a:pPr lvl="1" algn="just">
              <a:buNone/>
            </a:pPr>
            <a:r>
              <a:rPr lang="en-GB" dirty="0" smtClean="0"/>
              <a:t>focused training on participation in everyday life” (</a:t>
            </a:r>
            <a:r>
              <a:rPr lang="en-GB" dirty="0" err="1" smtClean="0"/>
              <a:t>clark</a:t>
            </a:r>
            <a:r>
              <a:rPr lang="en-GB" dirty="0" smtClean="0"/>
              <a:t>, 2011).</a:t>
            </a:r>
          </a:p>
          <a:p>
            <a:pPr algn="just"/>
            <a:r>
              <a:rPr lang="en-GB" dirty="0" smtClean="0"/>
              <a:t>Its not easy as one think (often taken for grated).  </a:t>
            </a:r>
          </a:p>
          <a:p>
            <a:pPr algn="just"/>
            <a:r>
              <a:rPr lang="en-GB" dirty="0" smtClean="0"/>
              <a:t>Various approaches can be used. </a:t>
            </a:r>
          </a:p>
          <a:p>
            <a:pPr algn="just"/>
            <a:r>
              <a:rPr lang="en-GB" dirty="0" smtClean="0"/>
              <a:t>Personal self-care: bathing, dressing, toileting, feeding, grooming, functional mobility.</a:t>
            </a:r>
          </a:p>
          <a:p>
            <a:pPr algn="just"/>
            <a:r>
              <a:rPr lang="en-GB" dirty="0" smtClean="0"/>
              <a:t>Instrumental self-care: shopping, driving, community mobility, use telephone, housework, home repair, cooking, laundry, medications, finances. </a:t>
            </a:r>
          </a:p>
          <a:p>
            <a:pPr algn="just"/>
            <a:r>
              <a:rPr lang="en-GB" dirty="0" smtClean="0"/>
              <a:t>Tools used: Katz index, Amps, </a:t>
            </a:r>
            <a:r>
              <a:rPr lang="en-GB" dirty="0" err="1" smtClean="0"/>
              <a:t>barthel</a:t>
            </a:r>
            <a:r>
              <a:rPr lang="en-GB" dirty="0" smtClean="0"/>
              <a:t>, </a:t>
            </a:r>
            <a:r>
              <a:rPr lang="en-GB" dirty="0" err="1" smtClean="0"/>
              <a:t>lawton</a:t>
            </a:r>
            <a:r>
              <a:rPr lang="en-GB" dirty="0" smtClean="0"/>
              <a:t> scale, vulnerable elders scale etc</a:t>
            </a:r>
          </a:p>
          <a:p>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1119972"/>
          </a:xfrm>
        </p:spPr>
        <p:txBody>
          <a:bodyPr/>
          <a:lstStyle/>
          <a:p>
            <a:r>
              <a:rPr lang="en-GB" dirty="0" smtClean="0"/>
              <a:t>Prescription of Equipment</a:t>
            </a:r>
            <a:endParaRPr lang="en-GB" dirty="0"/>
          </a:p>
        </p:txBody>
      </p:sp>
      <p:sp>
        <p:nvSpPr>
          <p:cNvPr id="3" name="Content Placeholder 2"/>
          <p:cNvSpPr>
            <a:spLocks noGrp="1"/>
          </p:cNvSpPr>
          <p:nvPr>
            <p:ph sz="quarter" idx="13"/>
          </p:nvPr>
        </p:nvSpPr>
        <p:spPr>
          <a:xfrm>
            <a:off x="913774" y="1817511"/>
            <a:ext cx="6785248" cy="4278489"/>
          </a:xfrm>
        </p:spPr>
        <p:txBody>
          <a:bodyPr>
            <a:normAutofit/>
          </a:bodyPr>
          <a:lstStyle/>
          <a:p>
            <a:pPr algn="just"/>
            <a:r>
              <a:rPr lang="en-GB" dirty="0" smtClean="0"/>
              <a:t>Main aim to encourage independence or to minimise stress on family</a:t>
            </a:r>
          </a:p>
          <a:p>
            <a:pPr algn="just"/>
            <a:r>
              <a:rPr lang="en-GB" dirty="0" smtClean="0"/>
              <a:t>Equipment for self-care  example Feeding, Toileting, dressing, bathing and toileting.</a:t>
            </a:r>
          </a:p>
          <a:p>
            <a:pPr algn="just"/>
            <a:r>
              <a:rPr lang="en-GB" dirty="0" smtClean="0"/>
              <a:t>Home equipment examples bathroom, bedroom and kitchen. </a:t>
            </a:r>
          </a:p>
          <a:p>
            <a:pPr algn="just"/>
            <a:r>
              <a:rPr lang="en-GB" dirty="0" smtClean="0"/>
              <a:t>Car modifications important for community independence. </a:t>
            </a:r>
          </a:p>
          <a:p>
            <a:pPr algn="just"/>
            <a:r>
              <a:rPr lang="en-GB" dirty="0" smtClean="0"/>
              <a:t>Assist patient and family in filling the necessary forms for financial support.  </a:t>
            </a:r>
          </a:p>
          <a:p>
            <a:endParaRPr lang="en-GB" dirty="0" smtClean="0"/>
          </a:p>
          <a:p>
            <a:endParaRPr lang="en-GB" dirty="0"/>
          </a:p>
        </p:txBody>
      </p:sp>
      <p:pic>
        <p:nvPicPr>
          <p:cNvPr id="4" name="Picture 3" descr="bathchairandbathboard.jpg"/>
          <p:cNvPicPr>
            <a:picLocks noChangeAspect="1"/>
          </p:cNvPicPr>
          <p:nvPr/>
        </p:nvPicPr>
        <p:blipFill>
          <a:blip r:embed="rId2">
            <a:lum bright="20000"/>
          </a:blip>
          <a:stretch>
            <a:fillRect/>
          </a:stretch>
        </p:blipFill>
        <p:spPr>
          <a:xfrm>
            <a:off x="7834488" y="1618615"/>
            <a:ext cx="3747912" cy="2750185"/>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Wheelchair and seating clinic</a:t>
            </a:r>
            <a:endParaRPr lang="en-GB" dirty="0"/>
          </a:p>
        </p:txBody>
      </p:sp>
      <p:pic>
        <p:nvPicPr>
          <p:cNvPr id="4" name="Picture 3" descr="pressure_mapping.jpg"/>
          <p:cNvPicPr>
            <a:picLocks noChangeAspect="1"/>
          </p:cNvPicPr>
          <p:nvPr/>
        </p:nvPicPr>
        <p:blipFill>
          <a:blip r:embed="rId2"/>
          <a:stretch>
            <a:fillRect/>
          </a:stretch>
        </p:blipFill>
        <p:spPr>
          <a:xfrm>
            <a:off x="6987822" y="2659010"/>
            <a:ext cx="3638112" cy="2590325"/>
          </a:xfrm>
          <a:prstGeom prst="rect">
            <a:avLst/>
          </a:prstGeom>
        </p:spPr>
      </p:pic>
      <p:pic>
        <p:nvPicPr>
          <p:cNvPr id="6" name="Picture 5" descr="seatingunit.jpg"/>
          <p:cNvPicPr>
            <a:picLocks noChangeAspect="1"/>
          </p:cNvPicPr>
          <p:nvPr/>
        </p:nvPicPr>
        <p:blipFill>
          <a:blip r:embed="rId3">
            <a:lum bright="10000"/>
          </a:blip>
          <a:stretch>
            <a:fillRect/>
          </a:stretch>
        </p:blipFill>
        <p:spPr>
          <a:xfrm>
            <a:off x="1000207" y="2210434"/>
            <a:ext cx="5379553" cy="3580765"/>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1210283"/>
          </a:xfrm>
        </p:spPr>
        <p:txBody>
          <a:bodyPr/>
          <a:lstStyle/>
          <a:p>
            <a:r>
              <a:rPr lang="en-GB" dirty="0" smtClean="0"/>
              <a:t>Splinting</a:t>
            </a:r>
            <a:endParaRPr lang="en-GB" dirty="0"/>
          </a:p>
        </p:txBody>
      </p:sp>
      <p:sp>
        <p:nvSpPr>
          <p:cNvPr id="3" name="Content Placeholder 2"/>
          <p:cNvSpPr>
            <a:spLocks noGrp="1"/>
          </p:cNvSpPr>
          <p:nvPr>
            <p:ph sz="quarter" idx="13"/>
          </p:nvPr>
        </p:nvSpPr>
        <p:spPr>
          <a:xfrm>
            <a:off x="913774" y="2099734"/>
            <a:ext cx="10363826" cy="3691466"/>
          </a:xfrm>
        </p:spPr>
        <p:txBody>
          <a:bodyPr>
            <a:normAutofit/>
          </a:bodyPr>
          <a:lstStyle/>
          <a:p>
            <a:r>
              <a:rPr lang="en-GB" sz="2800" dirty="0" smtClean="0"/>
              <a:t>To correct and prevent deformities</a:t>
            </a:r>
          </a:p>
          <a:p>
            <a:r>
              <a:rPr lang="en-GB" sz="2800" dirty="0" smtClean="0"/>
              <a:t>Improve function</a:t>
            </a:r>
          </a:p>
          <a:p>
            <a:r>
              <a:rPr lang="en-GB" sz="2800" dirty="0" smtClean="0"/>
              <a:t>Prevent or relieve pain</a:t>
            </a:r>
            <a:endParaRPr lang="en-GB" sz="2800" dirty="0"/>
          </a:p>
        </p:txBody>
      </p:sp>
      <p:pic>
        <p:nvPicPr>
          <p:cNvPr id="4" name="Picture 3" descr="spl.jpg"/>
          <p:cNvPicPr>
            <a:picLocks noChangeAspect="1"/>
          </p:cNvPicPr>
          <p:nvPr/>
        </p:nvPicPr>
        <p:blipFill>
          <a:blip r:embed="rId2"/>
          <a:stretch>
            <a:fillRect/>
          </a:stretch>
        </p:blipFill>
        <p:spPr>
          <a:xfrm>
            <a:off x="7947379" y="3941228"/>
            <a:ext cx="2689754" cy="2014719"/>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1142550"/>
          </a:xfrm>
        </p:spPr>
        <p:txBody>
          <a:bodyPr/>
          <a:lstStyle/>
          <a:p>
            <a:r>
              <a:rPr lang="en-GB" dirty="0" smtClean="0"/>
              <a:t>Home visits</a:t>
            </a:r>
            <a:endParaRPr lang="en-GB" dirty="0"/>
          </a:p>
        </p:txBody>
      </p:sp>
      <p:sp>
        <p:nvSpPr>
          <p:cNvPr id="3" name="Content Placeholder 2"/>
          <p:cNvSpPr>
            <a:spLocks noGrp="1"/>
          </p:cNvSpPr>
          <p:nvPr>
            <p:ph sz="quarter" idx="13"/>
          </p:nvPr>
        </p:nvSpPr>
        <p:spPr>
          <a:xfrm>
            <a:off x="913774" y="2367092"/>
            <a:ext cx="5125782" cy="3424107"/>
          </a:xfrm>
        </p:spPr>
        <p:txBody>
          <a:bodyPr/>
          <a:lstStyle/>
          <a:p>
            <a:r>
              <a:rPr lang="en-GB" dirty="0" smtClean="0"/>
              <a:t>When is best to carry out a HV?</a:t>
            </a:r>
          </a:p>
          <a:p>
            <a:r>
              <a:rPr lang="en-GB" dirty="0" smtClean="0"/>
              <a:t>For what? (explain the patient and relatives why)</a:t>
            </a:r>
          </a:p>
          <a:p>
            <a:r>
              <a:rPr lang="en-GB" dirty="0" smtClean="0"/>
              <a:t>Important to give a report of the visit to patient and family highlighting modifications required. </a:t>
            </a:r>
          </a:p>
          <a:p>
            <a:r>
              <a:rPr lang="en-GB" dirty="0" smtClean="0"/>
              <a:t>Give a time frame before discharge (planning is crucial)</a:t>
            </a:r>
          </a:p>
          <a:p>
            <a:endParaRPr lang="en-GB" dirty="0" smtClean="0"/>
          </a:p>
          <a:p>
            <a:endParaRPr lang="en-GB" dirty="0" smtClean="0"/>
          </a:p>
          <a:p>
            <a:endParaRPr lang="en-GB" dirty="0" smtClean="0"/>
          </a:p>
          <a:p>
            <a:endParaRPr lang="en-GB" dirty="0"/>
          </a:p>
        </p:txBody>
      </p:sp>
      <p:sp>
        <p:nvSpPr>
          <p:cNvPr id="4" name="Content Placeholder 2"/>
          <p:cNvSpPr txBox="1">
            <a:spLocks/>
          </p:cNvSpPr>
          <p:nvPr/>
        </p:nvSpPr>
        <p:spPr>
          <a:xfrm>
            <a:off x="6326796" y="2291645"/>
            <a:ext cx="5125782" cy="3550356"/>
          </a:xfrm>
          <a:prstGeom prst="rect">
            <a:avLst/>
          </a:prstGeom>
        </p:spPr>
        <p:txBody>
          <a:bodyPr vert="horz" lIns="91440" tIns="45720" rIns="91440" bIns="45720" rtlCol="0">
            <a:normAutofit/>
          </a:bodyPr>
          <a:lstStyle/>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Ideally a Team approach .</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Alterations to improve access.</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Structural home alterations.</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Practical changes in the home layout.</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Furniture adaptations.</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Safety advice.</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lang="en-GB" sz="2000" cap="all" dirty="0" smtClean="0"/>
              <a:t>Practice basic home tasks.</a:t>
            </a:r>
            <a:endParaRPr kumimoji="0" lang="en-GB" sz="2000" b="0" i="0" u="none" strike="noStrike" kern="1200" cap="all" spc="0" normalizeH="0" baseline="0" noProof="0" dirty="0" smtClean="0">
              <a:ln>
                <a:noFill/>
              </a:ln>
              <a:solidFill>
                <a:schemeClr val="tx1"/>
              </a:solidFill>
              <a:effectLst/>
              <a:uLnTx/>
              <a:uFillTx/>
              <a:latin typeface="+mn-lt"/>
              <a:ea typeface="+mn-ea"/>
              <a:cs typeface="+mn-cs"/>
            </a:endParaRP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endParaRPr kumimoji="0" lang="en-GB" sz="2000" b="0" i="0" u="none" strike="noStrike" kern="1200" cap="all" spc="0" normalizeH="0" baseline="0" noProof="0" dirty="0" smtClean="0">
              <a:ln>
                <a:noFill/>
              </a:ln>
              <a:solidFill>
                <a:schemeClr val="tx1"/>
              </a:solidFill>
              <a:effectLst/>
              <a:uLnTx/>
              <a:uFillTx/>
              <a:latin typeface="+mn-lt"/>
              <a:ea typeface="+mn-ea"/>
              <a:cs typeface="+mn-cs"/>
            </a:endParaRP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endParaRPr kumimoji="0" lang="en-GB" sz="2000" b="0" i="0" u="none" strike="noStrike" kern="1200" cap="all"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Instrumental Home visits</a:t>
            </a:r>
            <a:endParaRPr lang="en-GB" dirty="0"/>
          </a:p>
        </p:txBody>
      </p:sp>
      <p:sp>
        <p:nvSpPr>
          <p:cNvPr id="3" name="Content Placeholder 2"/>
          <p:cNvSpPr>
            <a:spLocks noGrp="1"/>
          </p:cNvSpPr>
          <p:nvPr>
            <p:ph sz="quarter" idx="13"/>
          </p:nvPr>
        </p:nvSpPr>
        <p:spPr/>
        <p:txBody>
          <a:bodyPr/>
          <a:lstStyle/>
          <a:p>
            <a:r>
              <a:rPr lang="en-GB" dirty="0" smtClean="0"/>
              <a:t>Observing patient practicing a number of functional tasks in their home and neighbourhood.</a:t>
            </a:r>
          </a:p>
          <a:p>
            <a:r>
              <a:rPr lang="en-GB" dirty="0" smtClean="0"/>
              <a:t>Observe safety and one coping skills/ strategies.</a:t>
            </a:r>
          </a:p>
          <a:p>
            <a:endParaRPr lang="en-GB" dirty="0" smtClean="0"/>
          </a:p>
          <a:p>
            <a:r>
              <a:rPr lang="en-GB" dirty="0" smtClean="0"/>
              <a:t>Fact: A single home visit by an occupational therapist at a median of 20 days after discharge significantly reduced the proportion of fallers from 26% to 8.8% (Di Monaco et al.,2008)</a:t>
            </a:r>
          </a:p>
          <a:p>
            <a:endParaRPr lang="en-GB" dirty="0" smtClean="0"/>
          </a:p>
          <a:p>
            <a:endParaRPr lang="en-GB" dirty="0" smtClean="0"/>
          </a:p>
          <a:p>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Family training sessions (FTS)</a:t>
            </a:r>
            <a:endParaRPr lang="en-GB" dirty="0"/>
          </a:p>
        </p:txBody>
      </p:sp>
      <p:sp>
        <p:nvSpPr>
          <p:cNvPr id="3" name="Content Placeholder 2"/>
          <p:cNvSpPr>
            <a:spLocks noGrp="1"/>
          </p:cNvSpPr>
          <p:nvPr>
            <p:ph sz="quarter" idx="13"/>
          </p:nvPr>
        </p:nvSpPr>
        <p:spPr>
          <a:xfrm>
            <a:off x="519289" y="2190044"/>
            <a:ext cx="11029244" cy="3736623"/>
          </a:xfrm>
        </p:spPr>
        <p:txBody>
          <a:bodyPr/>
          <a:lstStyle/>
          <a:p>
            <a:r>
              <a:rPr lang="en-GB" dirty="0" smtClean="0"/>
              <a:t>Done by the Occupational Therapist, Physiotherapist and Social worker.</a:t>
            </a:r>
          </a:p>
          <a:p>
            <a:r>
              <a:rPr lang="en-GB" dirty="0" smtClean="0"/>
              <a:t>Formal discussion about rehab outcomes.</a:t>
            </a:r>
          </a:p>
          <a:p>
            <a:r>
              <a:rPr lang="en-GB" dirty="0" smtClean="0"/>
              <a:t>Strengths and weakness of the patients are demonstrated.</a:t>
            </a:r>
          </a:p>
          <a:p>
            <a:r>
              <a:rPr lang="en-GB" dirty="0" smtClean="0"/>
              <a:t>Practical advise is given.</a:t>
            </a:r>
          </a:p>
          <a:p>
            <a:r>
              <a:rPr lang="en-GB" dirty="0" smtClean="0"/>
              <a:t>Relatives can practise a number of skills.</a:t>
            </a:r>
          </a:p>
          <a:p>
            <a:r>
              <a:rPr lang="en-GB" dirty="0" smtClean="0"/>
              <a:t>Relatives and patients can voice there concerns. </a:t>
            </a:r>
          </a:p>
          <a:p>
            <a:r>
              <a:rPr lang="en-GB" dirty="0" smtClean="0"/>
              <a:t>Timing of FTS is crucial.  </a:t>
            </a:r>
          </a:p>
          <a:p>
            <a:endParaRPr lang="en-GB"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1232861"/>
          </a:xfrm>
        </p:spPr>
        <p:txBody>
          <a:bodyPr/>
          <a:lstStyle/>
          <a:p>
            <a:r>
              <a:rPr lang="en-GB" dirty="0" smtClean="0"/>
              <a:t>Group therapy interventions</a:t>
            </a:r>
            <a:endParaRPr lang="en-GB" dirty="0"/>
          </a:p>
        </p:txBody>
      </p:sp>
      <p:sp>
        <p:nvSpPr>
          <p:cNvPr id="3" name="Content Placeholder 2"/>
          <p:cNvSpPr>
            <a:spLocks noGrp="1"/>
          </p:cNvSpPr>
          <p:nvPr>
            <p:ph sz="quarter" idx="13"/>
          </p:nvPr>
        </p:nvSpPr>
        <p:spPr>
          <a:xfrm>
            <a:off x="541867" y="1986843"/>
            <a:ext cx="5271911" cy="4075289"/>
          </a:xfrm>
        </p:spPr>
        <p:txBody>
          <a:bodyPr>
            <a:normAutofit fontScale="92500" lnSpcReduction="20000"/>
          </a:bodyPr>
          <a:lstStyle/>
          <a:p>
            <a:r>
              <a:rPr lang="en-GB" dirty="0" smtClean="0"/>
              <a:t>Different groups have different aims. </a:t>
            </a:r>
          </a:p>
          <a:p>
            <a:r>
              <a:rPr lang="en-GB" dirty="0" smtClean="0"/>
              <a:t>Group therapy improves socialisation skills.</a:t>
            </a:r>
          </a:p>
          <a:p>
            <a:r>
              <a:rPr lang="en-GB" dirty="0" smtClean="0"/>
              <a:t>Is comforting to hear that other people have similar difficulties (most of NGO’s are formed on this notion).</a:t>
            </a:r>
          </a:p>
          <a:p>
            <a:r>
              <a:rPr lang="en-GB" dirty="0" smtClean="0"/>
              <a:t>Some might feel more open to express their feelings.</a:t>
            </a:r>
          </a:p>
          <a:p>
            <a:r>
              <a:rPr lang="en-GB" dirty="0" smtClean="0"/>
              <a:t>group members learn from each other.</a:t>
            </a:r>
          </a:p>
          <a:p>
            <a:r>
              <a:rPr lang="en-GB" dirty="0" smtClean="0"/>
              <a:t>Encourage competitiveness.</a:t>
            </a:r>
          </a:p>
          <a:p>
            <a:r>
              <a:rPr lang="en-GB" dirty="0" smtClean="0"/>
              <a:t>Give support to each other.  </a:t>
            </a:r>
          </a:p>
          <a:p>
            <a:endParaRPr lang="en-GB" dirty="0"/>
          </a:p>
        </p:txBody>
      </p:sp>
      <p:pic>
        <p:nvPicPr>
          <p:cNvPr id="4" name="Picture 3" descr="d3.jpg"/>
          <p:cNvPicPr>
            <a:picLocks noChangeAspect="1"/>
          </p:cNvPicPr>
          <p:nvPr/>
        </p:nvPicPr>
        <p:blipFill>
          <a:blip r:embed="rId2">
            <a:lum bright="10000"/>
          </a:blip>
          <a:stretch>
            <a:fillRect/>
          </a:stretch>
        </p:blipFill>
        <p:spPr>
          <a:xfrm>
            <a:off x="6084711" y="2111022"/>
            <a:ext cx="4937007" cy="3702755"/>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5137069" cy="1596177"/>
          </a:xfrm>
        </p:spPr>
        <p:txBody>
          <a:bodyPr/>
          <a:lstStyle/>
          <a:p>
            <a:r>
              <a:rPr lang="en-GB" dirty="0" smtClean="0"/>
              <a:t>Driving assessment </a:t>
            </a:r>
            <a:endParaRPr lang="en-GB" dirty="0"/>
          </a:p>
        </p:txBody>
      </p:sp>
      <p:sp>
        <p:nvSpPr>
          <p:cNvPr id="3" name="Content Placeholder 2"/>
          <p:cNvSpPr>
            <a:spLocks noGrp="1"/>
          </p:cNvSpPr>
          <p:nvPr>
            <p:ph sz="quarter" idx="13"/>
          </p:nvPr>
        </p:nvSpPr>
        <p:spPr>
          <a:xfrm>
            <a:off x="913774" y="2144889"/>
            <a:ext cx="5069337" cy="3962399"/>
          </a:xfrm>
        </p:spPr>
        <p:txBody>
          <a:bodyPr/>
          <a:lstStyle/>
          <a:p>
            <a:r>
              <a:rPr lang="en-GB" dirty="0" smtClean="0"/>
              <a:t>Independent living centre</a:t>
            </a:r>
          </a:p>
          <a:p>
            <a:r>
              <a:rPr lang="en-GB" dirty="0" smtClean="0"/>
              <a:t>physical, cognitive and vision assessment is carried out.</a:t>
            </a:r>
          </a:p>
          <a:p>
            <a:r>
              <a:rPr lang="en-GB" dirty="0" smtClean="0"/>
              <a:t>New strategies, advices on adaptive devices or car modification.</a:t>
            </a:r>
          </a:p>
          <a:p>
            <a:r>
              <a:rPr lang="en-GB" dirty="0" smtClean="0"/>
              <a:t>Driving can preserve social engagement and active lifestyle.</a:t>
            </a:r>
          </a:p>
          <a:p>
            <a:r>
              <a:rPr lang="en-GB" dirty="0" smtClean="0"/>
              <a:t>Scooter assessments (alternative).</a:t>
            </a:r>
            <a:endParaRPr lang="en-GB" dirty="0"/>
          </a:p>
        </p:txBody>
      </p:sp>
      <p:sp>
        <p:nvSpPr>
          <p:cNvPr id="6" name="Content Placeholder 2"/>
          <p:cNvSpPr txBox="1">
            <a:spLocks/>
          </p:cNvSpPr>
          <p:nvPr/>
        </p:nvSpPr>
        <p:spPr>
          <a:xfrm>
            <a:off x="6326796" y="2496914"/>
            <a:ext cx="5069337" cy="3424107"/>
          </a:xfrm>
          <a:prstGeom prst="rect">
            <a:avLst/>
          </a:prstGeom>
        </p:spPr>
        <p:txBody>
          <a:bodyPr vert="horz" lIns="91440" tIns="45720" rIns="91440" bIns="45720" rtlCol="0">
            <a:normAutofit/>
          </a:bodyPr>
          <a:lstStyle/>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endParaRPr kumimoji="0" lang="en-GB" sz="2000" b="0" i="0" u="none" strike="noStrike" kern="1200" cap="all" spc="0" normalizeH="0" baseline="0" noProof="0" dirty="0">
              <a:ln>
                <a:noFill/>
              </a:ln>
              <a:solidFill>
                <a:schemeClr val="tx1"/>
              </a:solidFill>
              <a:effectLst/>
              <a:uLnTx/>
              <a:uFillTx/>
              <a:latin typeface="+mn-lt"/>
              <a:ea typeface="+mn-ea"/>
              <a:cs typeface="+mn-cs"/>
            </a:endParaRPr>
          </a:p>
        </p:txBody>
      </p:sp>
      <p:pic>
        <p:nvPicPr>
          <p:cNvPr id="7" name="Picture 6" descr="OT Driving.jpg"/>
          <p:cNvPicPr>
            <a:picLocks noChangeAspect="1"/>
          </p:cNvPicPr>
          <p:nvPr/>
        </p:nvPicPr>
        <p:blipFill>
          <a:blip r:embed="rId2">
            <a:lum bright="20000"/>
          </a:blip>
          <a:stretch>
            <a:fillRect/>
          </a:stretch>
        </p:blipFill>
        <p:spPr>
          <a:xfrm>
            <a:off x="7066845" y="615244"/>
            <a:ext cx="3589867" cy="2692400"/>
          </a:xfrm>
          <a:prstGeom prst="rect">
            <a:avLst/>
          </a:prstGeom>
        </p:spPr>
      </p:pic>
      <p:pic>
        <p:nvPicPr>
          <p:cNvPr id="8" name="Content Placeholder 3" descr="MJDF_01102012_03.jpg"/>
          <p:cNvPicPr>
            <a:picLocks noChangeAspect="1"/>
          </p:cNvPicPr>
          <p:nvPr/>
        </p:nvPicPr>
        <p:blipFill>
          <a:blip r:embed="rId3"/>
          <a:srcRect b="6572"/>
          <a:stretch>
            <a:fillRect/>
          </a:stretch>
        </p:blipFill>
        <p:spPr>
          <a:xfrm>
            <a:off x="6131160" y="3568668"/>
            <a:ext cx="4141729" cy="2583775"/>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Health promotion and awareness</a:t>
            </a:r>
            <a:endParaRPr lang="en-GB" dirty="0"/>
          </a:p>
        </p:txBody>
      </p:sp>
      <p:sp>
        <p:nvSpPr>
          <p:cNvPr id="3" name="Content Placeholder 2"/>
          <p:cNvSpPr>
            <a:spLocks noGrp="1"/>
          </p:cNvSpPr>
          <p:nvPr>
            <p:ph sz="quarter" idx="13"/>
          </p:nvPr>
        </p:nvSpPr>
        <p:spPr>
          <a:xfrm>
            <a:off x="913774" y="2122312"/>
            <a:ext cx="10363826" cy="3668888"/>
          </a:xfrm>
        </p:spPr>
        <p:txBody>
          <a:bodyPr/>
          <a:lstStyle/>
          <a:p>
            <a:r>
              <a:rPr lang="en-GB" dirty="0" smtClean="0"/>
              <a:t>Occupational therapy has a preventive role-activity. It is viewed as a critical element to promote longevity and healthy lifestyles (</a:t>
            </a:r>
            <a:r>
              <a:rPr lang="en-GB" dirty="0" err="1" smtClean="0"/>
              <a:t>Gitlin</a:t>
            </a:r>
            <a:r>
              <a:rPr lang="en-GB" dirty="0" smtClean="0"/>
              <a:t>, 2011).</a:t>
            </a:r>
          </a:p>
          <a:p>
            <a:r>
              <a:rPr lang="en-GB" dirty="0" smtClean="0"/>
              <a:t>Examples:</a:t>
            </a:r>
          </a:p>
          <a:p>
            <a:pPr lvl="1"/>
            <a:r>
              <a:rPr lang="en-GB" dirty="0" smtClean="0"/>
              <a:t>Stroke awareness</a:t>
            </a:r>
          </a:p>
          <a:p>
            <a:pPr lvl="1"/>
            <a:r>
              <a:rPr lang="en-GB" dirty="0" smtClean="0"/>
              <a:t>Falls awareness  </a:t>
            </a:r>
          </a:p>
          <a:p>
            <a:pPr lvl="1"/>
            <a:r>
              <a:rPr lang="en-GB" dirty="0" smtClean="0"/>
              <a:t>Workplace prevention</a:t>
            </a:r>
          </a:p>
          <a:p>
            <a:pPr lvl="1"/>
            <a:r>
              <a:rPr lang="en-GB" dirty="0" smtClean="0"/>
              <a:t>Education – caregivers</a:t>
            </a:r>
          </a:p>
          <a:p>
            <a:pPr lvl="1"/>
            <a:r>
              <a:rPr lang="en-GB" dirty="0" smtClean="0"/>
              <a:t>Stress &amp; anger management</a:t>
            </a:r>
          </a:p>
          <a:p>
            <a:pPr lvl="1"/>
            <a:endParaRPr lang="en-GB"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Community services</a:t>
            </a:r>
            <a:endParaRPr lang="en-GB" dirty="0"/>
          </a:p>
        </p:txBody>
      </p:sp>
      <p:sp>
        <p:nvSpPr>
          <p:cNvPr id="3" name="Content Placeholder 2"/>
          <p:cNvSpPr>
            <a:spLocks noGrp="1"/>
          </p:cNvSpPr>
          <p:nvPr>
            <p:ph sz="quarter" idx="13"/>
          </p:nvPr>
        </p:nvSpPr>
        <p:spPr>
          <a:xfrm>
            <a:off x="913774" y="2367092"/>
            <a:ext cx="4968866" cy="3424107"/>
          </a:xfrm>
        </p:spPr>
        <p:txBody>
          <a:bodyPr>
            <a:normAutofit fontScale="77500" lnSpcReduction="20000"/>
          </a:bodyPr>
          <a:lstStyle/>
          <a:p>
            <a:r>
              <a:rPr lang="en-GB" u="sng" dirty="0" err="1" smtClean="0"/>
              <a:t>Commcare</a:t>
            </a:r>
            <a:r>
              <a:rPr lang="en-GB" u="sng" dirty="0" smtClean="0"/>
              <a:t> assessment unit</a:t>
            </a:r>
          </a:p>
          <a:p>
            <a:r>
              <a:rPr lang="en-GB" dirty="0" smtClean="0"/>
              <a:t>Telecare</a:t>
            </a:r>
          </a:p>
          <a:p>
            <a:r>
              <a:rPr lang="en-GB" dirty="0" smtClean="0"/>
              <a:t>Day centres</a:t>
            </a:r>
          </a:p>
          <a:p>
            <a:r>
              <a:rPr lang="en-GB" dirty="0" smtClean="0"/>
              <a:t>Residential homes</a:t>
            </a:r>
          </a:p>
          <a:p>
            <a:r>
              <a:rPr lang="en-GB" dirty="0" smtClean="0"/>
              <a:t>Night shelter</a:t>
            </a:r>
          </a:p>
          <a:p>
            <a:r>
              <a:rPr lang="en-GB" dirty="0" smtClean="0"/>
              <a:t>Handyman </a:t>
            </a:r>
          </a:p>
          <a:p>
            <a:r>
              <a:rPr lang="en-GB" dirty="0" smtClean="0"/>
              <a:t>Incontinence </a:t>
            </a:r>
          </a:p>
          <a:p>
            <a:r>
              <a:rPr lang="en-GB" dirty="0" smtClean="0"/>
              <a:t>Housing schemes</a:t>
            </a:r>
          </a:p>
          <a:p>
            <a:r>
              <a:rPr lang="en-GB" dirty="0" err="1" smtClean="0"/>
              <a:t>Agenzija</a:t>
            </a:r>
            <a:r>
              <a:rPr lang="en-GB" dirty="0" smtClean="0"/>
              <a:t> support</a:t>
            </a:r>
            <a:endParaRPr lang="en-GB" dirty="0"/>
          </a:p>
        </p:txBody>
      </p:sp>
      <p:sp>
        <p:nvSpPr>
          <p:cNvPr id="4" name="Content Placeholder 2"/>
          <p:cNvSpPr txBox="1">
            <a:spLocks/>
          </p:cNvSpPr>
          <p:nvPr/>
        </p:nvSpPr>
        <p:spPr>
          <a:xfrm>
            <a:off x="6232534" y="2433132"/>
            <a:ext cx="4968866" cy="3424107"/>
          </a:xfrm>
          <a:prstGeom prst="rect">
            <a:avLst/>
          </a:prstGeom>
        </p:spPr>
        <p:txBody>
          <a:bodyPr vert="horz" lIns="91440" tIns="45720" rIns="91440" bIns="45720" rtlCol="0">
            <a:normAutofit lnSpcReduction="10000"/>
          </a:bodyPr>
          <a:lstStyle/>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Meals on wheels</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lang="en-GB" sz="2000" cap="all" dirty="0" smtClean="0"/>
              <a:t>Home help</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Minimum standards for care homes for older people</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lang="en-GB" sz="2000" cap="all" noProof="0" dirty="0" smtClean="0"/>
              <a:t>Charter of rights for residents living in care homes for the elderly</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none" strike="noStrike" kern="1200" cap="all" spc="0" normalizeH="0" baseline="0" dirty="0" smtClean="0">
                <a:ln>
                  <a:noFill/>
                </a:ln>
                <a:solidFill>
                  <a:schemeClr val="tx1"/>
                </a:solidFill>
                <a:effectLst/>
                <a:uLnTx/>
                <a:uFillTx/>
                <a:latin typeface="+mn-lt"/>
                <a:ea typeface="+mn-ea"/>
                <a:cs typeface="+mn-cs"/>
              </a:rPr>
              <a:t>Life long learning hubs</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lang="en-GB" sz="2000" u="sng" cap="all" noProof="0" dirty="0" err="1" smtClean="0"/>
              <a:t>Beactive</a:t>
            </a:r>
            <a:r>
              <a:rPr lang="en-GB" sz="2000" u="sng" cap="all" noProof="0" dirty="0" smtClean="0"/>
              <a:t> – active ageing project</a:t>
            </a:r>
          </a:p>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endParaRPr kumimoji="0" lang="en-GB" sz="2000" b="0" i="0" u="none" strike="noStrike" kern="1200" cap="all"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Commcare</a:t>
            </a:r>
            <a:r>
              <a:rPr lang="en-GB" dirty="0" smtClean="0"/>
              <a:t> assessment unit</a:t>
            </a:r>
            <a:endParaRPr lang="en-GB" dirty="0"/>
          </a:p>
        </p:txBody>
      </p:sp>
      <p:sp>
        <p:nvSpPr>
          <p:cNvPr id="3" name="Content Placeholder 2"/>
          <p:cNvSpPr>
            <a:spLocks noGrp="1"/>
          </p:cNvSpPr>
          <p:nvPr>
            <p:ph sz="quarter" idx="13"/>
          </p:nvPr>
        </p:nvSpPr>
        <p:spPr>
          <a:xfrm>
            <a:off x="913774" y="2506133"/>
            <a:ext cx="10363826" cy="3285066"/>
          </a:xfrm>
        </p:spPr>
        <p:txBody>
          <a:bodyPr/>
          <a:lstStyle/>
          <a:p>
            <a:r>
              <a:rPr lang="en-GB" dirty="0" smtClean="0"/>
              <a:t>Team approach within the community.</a:t>
            </a:r>
          </a:p>
          <a:p>
            <a:r>
              <a:rPr lang="en-GB" dirty="0" smtClean="0"/>
              <a:t>Team includes nurse, </a:t>
            </a:r>
            <a:r>
              <a:rPr lang="en-GB" dirty="0" err="1" smtClean="0"/>
              <a:t>ot</a:t>
            </a:r>
            <a:r>
              <a:rPr lang="en-GB" dirty="0" smtClean="0"/>
              <a:t>, pt, </a:t>
            </a:r>
            <a:r>
              <a:rPr lang="en-GB" dirty="0" err="1" smtClean="0"/>
              <a:t>sw</a:t>
            </a:r>
            <a:r>
              <a:rPr lang="en-GB" dirty="0" smtClean="0"/>
              <a:t>, personal carers and administrative staff.</a:t>
            </a:r>
          </a:p>
          <a:p>
            <a:r>
              <a:rPr lang="en-GB" dirty="0" smtClean="0"/>
              <a:t>Main scope is to ensure older persons remains in their own house.</a:t>
            </a:r>
          </a:p>
          <a:p>
            <a:r>
              <a:rPr lang="en-GB" dirty="0" smtClean="0"/>
              <a:t>They carry out assessments via the phone and home visits and set-up goals with patient and family.</a:t>
            </a:r>
          </a:p>
          <a:p>
            <a:r>
              <a:rPr lang="en-GB" dirty="0" smtClean="0"/>
              <a:t>Outreach team – continuation of rehab at patient home.</a:t>
            </a:r>
          </a:p>
          <a:p>
            <a:endParaRPr lang="en-GB" dirty="0"/>
          </a:p>
        </p:txBody>
      </p:sp>
      <p:pic>
        <p:nvPicPr>
          <p:cNvPr id="6" name="Picture 5" descr="CommCare Logo.png"/>
          <p:cNvPicPr>
            <a:picLocks noChangeAspect="1"/>
          </p:cNvPicPr>
          <p:nvPr/>
        </p:nvPicPr>
        <p:blipFill>
          <a:blip r:embed="rId2"/>
          <a:stretch>
            <a:fillRect/>
          </a:stretch>
        </p:blipFill>
        <p:spPr>
          <a:xfrm>
            <a:off x="8035020" y="1665665"/>
            <a:ext cx="3445782" cy="1385605"/>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Active ageing centres</a:t>
            </a:r>
            <a:endParaRPr lang="en-GB" dirty="0"/>
          </a:p>
        </p:txBody>
      </p:sp>
      <p:sp>
        <p:nvSpPr>
          <p:cNvPr id="3" name="Content Placeholder 2"/>
          <p:cNvSpPr>
            <a:spLocks noGrp="1"/>
          </p:cNvSpPr>
          <p:nvPr>
            <p:ph sz="quarter" idx="13"/>
          </p:nvPr>
        </p:nvSpPr>
        <p:spPr/>
        <p:txBody>
          <a:bodyPr>
            <a:normAutofit lnSpcReduction="10000"/>
          </a:bodyPr>
          <a:lstStyle/>
          <a:p>
            <a:pPr algn="just"/>
            <a:r>
              <a:rPr lang="en-GB" dirty="0" smtClean="0"/>
              <a:t>21active ageing centres spread around Malta and gozo</a:t>
            </a:r>
          </a:p>
          <a:p>
            <a:pPr algn="just"/>
            <a:endParaRPr lang="en-GB" dirty="0" smtClean="0"/>
          </a:p>
          <a:p>
            <a:pPr algn="just"/>
            <a:r>
              <a:rPr lang="en-GB" dirty="0" smtClean="0"/>
              <a:t>These centres offer opportunity for older adults to remain physically, mentally and socially active.</a:t>
            </a:r>
          </a:p>
          <a:p>
            <a:pPr algn="just"/>
            <a:endParaRPr lang="en-GB" dirty="0" smtClean="0"/>
          </a:p>
          <a:p>
            <a:pPr algn="just"/>
            <a:r>
              <a:rPr lang="en-GB" dirty="0" smtClean="0"/>
              <a:t>Programme includes activities such as educational talks, outings, games (sports day competition) but also lifelong learning opportunities including computer courses, crafts lessons, dancing classes, first aid courses and cultural visits.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Dementia</a:t>
            </a:r>
            <a:endParaRPr lang="en-GB" dirty="0"/>
          </a:p>
        </p:txBody>
      </p:sp>
      <p:sp>
        <p:nvSpPr>
          <p:cNvPr id="3" name="Content Placeholder 2"/>
          <p:cNvSpPr>
            <a:spLocks noGrp="1"/>
          </p:cNvSpPr>
          <p:nvPr>
            <p:ph sz="quarter" idx="13"/>
          </p:nvPr>
        </p:nvSpPr>
        <p:spPr>
          <a:xfrm>
            <a:off x="541867" y="1772356"/>
            <a:ext cx="10735733" cy="4018843"/>
          </a:xfrm>
        </p:spPr>
        <p:txBody>
          <a:bodyPr/>
          <a:lstStyle/>
          <a:p>
            <a:pPr algn="just"/>
            <a:r>
              <a:rPr lang="en-GB" dirty="0" smtClean="0"/>
              <a:t>Dementia is a decline in mental ability that usually progresses slowly, in which </a:t>
            </a:r>
            <a:r>
              <a:rPr lang="en-GB" b="1" dirty="0" smtClean="0"/>
              <a:t>memory,</a:t>
            </a:r>
            <a:r>
              <a:rPr lang="en-GB" dirty="0" smtClean="0"/>
              <a:t> </a:t>
            </a:r>
            <a:r>
              <a:rPr lang="en-GB" b="1" dirty="0" smtClean="0"/>
              <a:t>thinking</a:t>
            </a:r>
            <a:r>
              <a:rPr lang="en-GB" dirty="0" smtClean="0"/>
              <a:t> and </a:t>
            </a:r>
            <a:r>
              <a:rPr lang="en-GB" b="1" dirty="0" smtClean="0"/>
              <a:t>judgment</a:t>
            </a:r>
            <a:r>
              <a:rPr lang="en-GB" dirty="0" smtClean="0"/>
              <a:t> are impaired. </a:t>
            </a:r>
          </a:p>
          <a:p>
            <a:pPr algn="just"/>
            <a:r>
              <a:rPr lang="en-GB" dirty="0" smtClean="0"/>
              <a:t>It is one of the most important causes of disability in elderly.</a:t>
            </a:r>
          </a:p>
          <a:p>
            <a:pPr algn="just"/>
            <a:r>
              <a:rPr lang="en-GB" dirty="0" smtClean="0"/>
              <a:t>The most common forms of dementia are Alzheimer's (around 50-60% of cases), and multi-infarct dementia(30%). Others including Pick’s disease and </a:t>
            </a:r>
            <a:r>
              <a:rPr lang="en-GB" dirty="0" err="1" smtClean="0"/>
              <a:t>lewy</a:t>
            </a:r>
            <a:r>
              <a:rPr lang="en-GB" dirty="0" smtClean="0"/>
              <a:t>-body dementia.</a:t>
            </a:r>
          </a:p>
          <a:p>
            <a:pPr algn="just"/>
            <a:r>
              <a:rPr lang="en-GB" dirty="0" smtClean="0"/>
              <a:t>In Malta it is estimated that around 4,300 people suffers from dementia (1.26%).</a:t>
            </a:r>
          </a:p>
          <a:p>
            <a:pPr algn="just"/>
            <a:r>
              <a:rPr lang="en-GB" dirty="0" smtClean="0"/>
              <a:t>In Slovenia percentage is a bit higher 1.57% (EU average 1.55%)</a:t>
            </a:r>
          </a:p>
          <a:p>
            <a:pPr algn="just"/>
            <a:r>
              <a:rPr lang="en-GB" dirty="0" smtClean="0"/>
              <a:t>No cure in dementia – drug treatment help to treat some of the symptoms.  </a:t>
            </a:r>
          </a:p>
          <a:p>
            <a:pPr algn="just">
              <a:buNone/>
            </a:pPr>
            <a:endParaRPr lang="en-GB" dirty="0" smtClean="0"/>
          </a:p>
          <a:p>
            <a:endParaRPr lang="en-GB"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National Dementia Strategy </a:t>
            </a:r>
            <a:br>
              <a:rPr lang="en-GB" dirty="0" smtClean="0"/>
            </a:br>
            <a:r>
              <a:rPr lang="en-GB" dirty="0" smtClean="0"/>
              <a:t>Empowering change (2015)</a:t>
            </a:r>
            <a:endParaRPr lang="en-GB" dirty="0"/>
          </a:p>
        </p:txBody>
      </p:sp>
      <p:sp>
        <p:nvSpPr>
          <p:cNvPr id="3" name="Content Placeholder 2"/>
          <p:cNvSpPr>
            <a:spLocks noGrp="1"/>
          </p:cNvSpPr>
          <p:nvPr>
            <p:ph sz="quarter" idx="13"/>
          </p:nvPr>
        </p:nvSpPr>
        <p:spPr>
          <a:xfrm>
            <a:off x="361244" y="2367092"/>
            <a:ext cx="11164712" cy="3627308"/>
          </a:xfrm>
        </p:spPr>
        <p:txBody>
          <a:bodyPr>
            <a:normAutofit lnSpcReduction="10000"/>
          </a:bodyPr>
          <a:lstStyle/>
          <a:p>
            <a:r>
              <a:rPr lang="en-GB" sz="2400" dirty="0" smtClean="0"/>
              <a:t>Aim is to enhance the quality of life of individuals with dementia, their caregivers and family members through the implementation of a number of interventions :-</a:t>
            </a:r>
          </a:p>
          <a:p>
            <a:pPr lvl="1"/>
            <a:r>
              <a:rPr lang="en-GB" sz="2000" dirty="0" smtClean="0"/>
              <a:t>Increase awareness and understanding of dementia (educate general public)</a:t>
            </a:r>
          </a:p>
          <a:p>
            <a:pPr lvl="2"/>
            <a:r>
              <a:rPr lang="en-GB" sz="1800" dirty="0" smtClean="0"/>
              <a:t>Recognise early symptoms and to seek advice (early diagnosis)</a:t>
            </a:r>
          </a:p>
          <a:p>
            <a:pPr lvl="2"/>
            <a:r>
              <a:rPr lang="en-GB" sz="1800" dirty="0" smtClean="0"/>
              <a:t>Decrease stigma and fear</a:t>
            </a:r>
          </a:p>
          <a:p>
            <a:pPr lvl="1"/>
            <a:r>
              <a:rPr lang="en-GB" sz="2000" dirty="0" smtClean="0"/>
              <a:t>Develop dementia-friendly communities</a:t>
            </a:r>
          </a:p>
          <a:p>
            <a:pPr lvl="1"/>
            <a:r>
              <a:rPr lang="en-GB" sz="2000" dirty="0" smtClean="0"/>
              <a:t>Training to healthcare professionals </a:t>
            </a:r>
          </a:p>
          <a:p>
            <a:pPr lvl="1"/>
            <a:r>
              <a:rPr lang="en-GB" sz="2000" dirty="0" smtClean="0"/>
              <a:t>Dementia Research as a national priority </a:t>
            </a:r>
          </a:p>
          <a:p>
            <a:pPr lvl="2"/>
            <a:endParaRPr lang="en-GB" dirty="0" smtClean="0"/>
          </a:p>
          <a:p>
            <a:pPr lvl="1"/>
            <a:endParaRPr lang="en-GB" dirty="0" smtClean="0"/>
          </a:p>
          <a:p>
            <a:pPr lvl="2"/>
            <a:endParaRPr lang="en-GB"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Community Services</a:t>
            </a:r>
            <a:endParaRPr lang="en-GB" dirty="0"/>
          </a:p>
        </p:txBody>
      </p:sp>
      <p:pic>
        <p:nvPicPr>
          <p:cNvPr id="4" name="Content Placeholder 3" descr="national-dimentia-help.jpg"/>
          <p:cNvPicPr>
            <a:picLocks noGrp="1" noChangeAspect="1"/>
          </p:cNvPicPr>
          <p:nvPr>
            <p:ph sz="quarter" idx="13"/>
          </p:nvPr>
        </p:nvPicPr>
        <p:blipFill>
          <a:blip r:embed="rId2"/>
          <a:stretch>
            <a:fillRect/>
          </a:stretch>
        </p:blipFill>
        <p:spPr>
          <a:xfrm>
            <a:off x="916516" y="2392097"/>
            <a:ext cx="4784373" cy="3238500"/>
          </a:xfrm>
        </p:spPr>
      </p:pic>
      <p:sp>
        <p:nvSpPr>
          <p:cNvPr id="5" name="Content Placeholder 2"/>
          <p:cNvSpPr txBox="1">
            <a:spLocks/>
          </p:cNvSpPr>
          <p:nvPr/>
        </p:nvSpPr>
        <p:spPr>
          <a:xfrm>
            <a:off x="5915378" y="2367092"/>
            <a:ext cx="5915378" cy="3424107"/>
          </a:xfrm>
          <a:prstGeom prst="rect">
            <a:avLst/>
          </a:prstGeom>
        </p:spPr>
        <p:txBody>
          <a:bodyPr vert="horz" lIns="91440" tIns="45720" rIns="91440" bIns="45720" rtlCol="0">
            <a:normAutofit/>
          </a:bodyPr>
          <a:lstStyle/>
          <a:p>
            <a:pPr marL="685800" marR="0" lvl="1" indent="-228600" algn="l" defTabSz="914400" rtl="0" eaLnBrk="1" fontAlgn="auto" latinLnBrk="0" hangingPunct="1">
              <a:lnSpc>
                <a:spcPct val="120000"/>
              </a:lnSpc>
              <a:spcBef>
                <a:spcPts val="500"/>
              </a:spcBef>
              <a:spcAft>
                <a:spcPts val="0"/>
              </a:spcAft>
              <a:buClr>
                <a:schemeClr val="tx1"/>
              </a:buClr>
              <a:buSzTx/>
              <a:buFont typeface="Arial" panose="020B0604020202020204" pitchFamily="34" charset="0"/>
              <a:buChar char="•"/>
              <a:tabLst/>
              <a:defRPr/>
            </a:pPr>
            <a:r>
              <a:rPr kumimoji="0" lang="en-GB" sz="2800" b="0" i="0" u="none" strike="noStrike" kern="1200" cap="all" spc="0" normalizeH="0" baseline="0" noProof="0" dirty="0" smtClean="0">
                <a:ln>
                  <a:noFill/>
                </a:ln>
                <a:solidFill>
                  <a:schemeClr val="tx1"/>
                </a:solidFill>
                <a:effectLst/>
                <a:uLnTx/>
                <a:uFillTx/>
                <a:latin typeface="+mn-lt"/>
                <a:ea typeface="+mn-ea"/>
                <a:cs typeface="+mn-cs"/>
              </a:rPr>
              <a:t>Dementia intervention team</a:t>
            </a:r>
          </a:p>
          <a:p>
            <a:pPr marL="685800" marR="0" lvl="1" indent="-228600" algn="l" defTabSz="914400" rtl="0" eaLnBrk="1" fontAlgn="auto" latinLnBrk="0" hangingPunct="1">
              <a:lnSpc>
                <a:spcPct val="120000"/>
              </a:lnSpc>
              <a:spcBef>
                <a:spcPts val="500"/>
              </a:spcBef>
              <a:spcAft>
                <a:spcPts val="0"/>
              </a:spcAft>
              <a:buClr>
                <a:schemeClr val="tx1"/>
              </a:buClr>
              <a:buSzTx/>
              <a:buFont typeface="Arial" panose="020B0604020202020204" pitchFamily="34" charset="0"/>
              <a:buChar char="•"/>
              <a:tabLst/>
              <a:defRPr/>
            </a:pPr>
            <a:endParaRPr lang="en-GB" sz="2800" cap="all" dirty="0" smtClean="0"/>
          </a:p>
          <a:p>
            <a:pPr marL="685800" marR="0" lvl="1" indent="-228600" algn="l" defTabSz="914400" rtl="0" eaLnBrk="1" fontAlgn="auto" latinLnBrk="0" hangingPunct="1">
              <a:lnSpc>
                <a:spcPct val="120000"/>
              </a:lnSpc>
              <a:spcBef>
                <a:spcPts val="500"/>
              </a:spcBef>
              <a:spcAft>
                <a:spcPts val="0"/>
              </a:spcAft>
              <a:buClr>
                <a:schemeClr val="tx1"/>
              </a:buClr>
              <a:buSzTx/>
              <a:buFont typeface="Arial" panose="020B0604020202020204" pitchFamily="34" charset="0"/>
              <a:buChar char="•"/>
              <a:tabLst/>
              <a:defRPr/>
            </a:pPr>
            <a:endParaRPr kumimoji="0" lang="en-GB" sz="2800" b="0" i="0" u="none" strike="noStrike" kern="1200" cap="all" spc="0" normalizeH="0" baseline="0" noProof="0" dirty="0" smtClean="0">
              <a:ln>
                <a:noFill/>
              </a:ln>
              <a:solidFill>
                <a:schemeClr val="tx1"/>
              </a:solidFill>
              <a:effectLst/>
              <a:uLnTx/>
              <a:uFillTx/>
              <a:latin typeface="+mn-lt"/>
              <a:ea typeface="+mn-ea"/>
              <a:cs typeface="+mn-cs"/>
            </a:endParaRPr>
          </a:p>
          <a:p>
            <a:pPr marL="685800" marR="0" lvl="1" indent="-228600" algn="l" defTabSz="914400" rtl="0" eaLnBrk="1" fontAlgn="auto" latinLnBrk="0" hangingPunct="1">
              <a:lnSpc>
                <a:spcPct val="120000"/>
              </a:lnSpc>
              <a:spcBef>
                <a:spcPts val="500"/>
              </a:spcBef>
              <a:spcAft>
                <a:spcPts val="0"/>
              </a:spcAft>
              <a:buClr>
                <a:schemeClr val="tx1"/>
              </a:buClr>
              <a:buSzTx/>
              <a:buFont typeface="Arial" panose="020B0604020202020204" pitchFamily="34" charset="0"/>
              <a:buChar char="•"/>
              <a:tabLst/>
              <a:defRPr/>
            </a:pPr>
            <a:r>
              <a:rPr lang="en-GB" sz="2800" cap="all" dirty="0" smtClean="0"/>
              <a:t>Dementia Activity Centre </a:t>
            </a:r>
            <a:r>
              <a:rPr kumimoji="0" lang="en-GB" sz="2800" b="0" i="0" u="none" strike="noStrike" kern="1200" cap="all" spc="0" normalizeH="0" baseline="0" noProof="0" dirty="0" smtClean="0">
                <a:ln>
                  <a:noFill/>
                </a:ln>
                <a:solidFill>
                  <a:schemeClr val="tx1"/>
                </a:solidFill>
                <a:effectLst/>
                <a:uLnTx/>
                <a:uFillTx/>
                <a:latin typeface="+mn-lt"/>
                <a:ea typeface="+mn-ea"/>
                <a:cs typeface="+mn-cs"/>
              </a:rPr>
              <a:t> </a:t>
            </a:r>
          </a:p>
          <a:p>
            <a:pPr marL="1143000" marR="0" lvl="2" indent="-228600" algn="l" defTabSz="914400" rtl="0" eaLnBrk="1" fontAlgn="auto" latinLnBrk="0" hangingPunct="1">
              <a:lnSpc>
                <a:spcPct val="120000"/>
              </a:lnSpc>
              <a:spcBef>
                <a:spcPts val="500"/>
              </a:spcBef>
              <a:spcAft>
                <a:spcPts val="0"/>
              </a:spcAft>
              <a:buClr>
                <a:schemeClr val="tx1"/>
              </a:buClr>
              <a:buSzTx/>
              <a:buFont typeface="Arial" panose="020B0604020202020204" pitchFamily="34" charset="0"/>
              <a:buChar char="•"/>
              <a:tabLst/>
              <a:defRPr/>
            </a:pPr>
            <a:endParaRPr kumimoji="0" lang="en-GB" sz="1600" b="0" i="0" u="none" strike="noStrike" kern="1200" cap="all" spc="0" normalizeH="0" baseline="0" noProof="0" dirty="0" smtClean="0">
              <a:ln>
                <a:noFill/>
              </a:ln>
              <a:solidFill>
                <a:schemeClr val="tx1"/>
              </a:solidFill>
              <a:effectLst/>
              <a:uLnTx/>
              <a:uFillTx/>
              <a:latin typeface="+mn-lt"/>
              <a:ea typeface="+mn-ea"/>
              <a:cs typeface="+mn-cs"/>
            </a:endParaRPr>
          </a:p>
          <a:p>
            <a:pPr marL="685800" marR="0" lvl="1" indent="-228600" algn="l" defTabSz="914400" rtl="0" eaLnBrk="1" fontAlgn="auto" latinLnBrk="0" hangingPunct="1">
              <a:lnSpc>
                <a:spcPct val="120000"/>
              </a:lnSpc>
              <a:spcBef>
                <a:spcPts val="500"/>
              </a:spcBef>
              <a:spcAft>
                <a:spcPts val="0"/>
              </a:spcAft>
              <a:buClr>
                <a:schemeClr val="tx1"/>
              </a:buClr>
              <a:buSzTx/>
              <a:buFont typeface="Arial" panose="020B0604020202020204" pitchFamily="34" charset="0"/>
              <a:buChar char="•"/>
              <a:tabLst/>
              <a:defRPr/>
            </a:pPr>
            <a:endParaRPr kumimoji="0" lang="en-GB" sz="1800" b="0" i="0" u="none" strike="noStrike" kern="1200" cap="all" spc="0" normalizeH="0" baseline="0" noProof="0" dirty="0" smtClean="0">
              <a:ln>
                <a:noFill/>
              </a:ln>
              <a:solidFill>
                <a:schemeClr val="tx1"/>
              </a:solidFill>
              <a:effectLst/>
              <a:uLnTx/>
              <a:uFillTx/>
              <a:latin typeface="+mn-lt"/>
              <a:ea typeface="+mn-ea"/>
              <a:cs typeface="+mn-cs"/>
            </a:endParaRPr>
          </a:p>
          <a:p>
            <a:pPr marL="1143000" marR="0" lvl="2" indent="-228600" algn="l" defTabSz="914400" rtl="0" eaLnBrk="1" fontAlgn="auto" latinLnBrk="0" hangingPunct="1">
              <a:lnSpc>
                <a:spcPct val="120000"/>
              </a:lnSpc>
              <a:spcBef>
                <a:spcPts val="500"/>
              </a:spcBef>
              <a:spcAft>
                <a:spcPts val="0"/>
              </a:spcAft>
              <a:buClr>
                <a:schemeClr val="tx1"/>
              </a:buClr>
              <a:buSzTx/>
              <a:buFont typeface="Arial" panose="020B0604020202020204" pitchFamily="34" charset="0"/>
              <a:buChar char="•"/>
              <a:tabLst/>
              <a:defRPr/>
            </a:pPr>
            <a:endParaRPr kumimoji="0" lang="en-GB" sz="1600" b="0" i="0" u="none" strike="noStrike" kern="1200" cap="all"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lgn="ctr" rtl="0">
              <a:lnSpc>
                <a:spcPct val="90000"/>
              </a:lnSpc>
              <a:spcBef>
                <a:spcPct val="0"/>
              </a:spcBef>
            </a:pPr>
            <a:r>
              <a:rPr lang="en-GB" sz="2800" kern="1200" cap="all" dirty="0">
                <a:solidFill>
                  <a:schemeClr val="tx1"/>
                </a:solidFill>
              </a:rPr>
              <a:t>Dementia intervention team</a:t>
            </a:r>
            <a:br>
              <a:rPr lang="en-GB" sz="2800" kern="1200" cap="all" dirty="0">
                <a:solidFill>
                  <a:schemeClr val="tx1"/>
                </a:solidFill>
              </a:rPr>
            </a:br>
            <a:endParaRPr lang="en-GB" dirty="0"/>
          </a:p>
        </p:txBody>
      </p:sp>
      <p:sp>
        <p:nvSpPr>
          <p:cNvPr id="3" name="Content Placeholder 2"/>
          <p:cNvSpPr>
            <a:spLocks noGrp="1"/>
          </p:cNvSpPr>
          <p:nvPr>
            <p:ph sz="quarter" idx="13"/>
          </p:nvPr>
        </p:nvSpPr>
        <p:spPr>
          <a:xfrm>
            <a:off x="913774" y="1878676"/>
            <a:ext cx="10363826" cy="4149591"/>
          </a:xfrm>
        </p:spPr>
        <p:txBody>
          <a:bodyPr>
            <a:normAutofit fontScale="92500"/>
          </a:bodyPr>
          <a:lstStyle/>
          <a:p>
            <a:r>
              <a:rPr lang="en-GB" dirty="0" smtClean="0"/>
              <a:t>Developed as part of the national strategy.</a:t>
            </a:r>
          </a:p>
          <a:p>
            <a:r>
              <a:rPr lang="en-GB" dirty="0" smtClean="0"/>
              <a:t>Its under the department of rights of people with disability and active ageing. </a:t>
            </a:r>
          </a:p>
          <a:p>
            <a:r>
              <a:rPr lang="en-GB" dirty="0" smtClean="0"/>
              <a:t>Team is composed of a coordinator, nurse, a psychologist, an occupational therapists and a social worker.   </a:t>
            </a:r>
          </a:p>
          <a:p>
            <a:r>
              <a:rPr lang="en-GB" dirty="0" smtClean="0"/>
              <a:t>Community based service  (outreach service). </a:t>
            </a:r>
          </a:p>
          <a:p>
            <a:r>
              <a:rPr lang="en-GB" dirty="0" smtClean="0"/>
              <a:t>person-centred care approach towards persons with dementia &amp; their caregivers.</a:t>
            </a:r>
          </a:p>
          <a:p>
            <a:r>
              <a:rPr lang="en-GB" dirty="0" smtClean="0"/>
              <a:t>Service aimed to provide education, advice and support </a:t>
            </a:r>
            <a:r>
              <a:rPr lang="en-GB" smtClean="0"/>
              <a:t>via professional </a:t>
            </a:r>
            <a:r>
              <a:rPr lang="en-GB" dirty="0" smtClean="0"/>
              <a:t>expertise. </a:t>
            </a:r>
          </a:p>
          <a:p>
            <a:r>
              <a:rPr lang="en-GB" dirty="0" smtClean="0"/>
              <a:t>It’s a self-referral by a phone call or referral via GP or health professional</a:t>
            </a:r>
            <a:endParaRPr lang="en-GB"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lgn="ctr" rtl="0">
              <a:lnSpc>
                <a:spcPct val="90000"/>
              </a:lnSpc>
              <a:spcBef>
                <a:spcPct val="0"/>
              </a:spcBef>
            </a:pPr>
            <a:r>
              <a:rPr lang="en-GB" sz="2800" cap="all" dirty="0" smtClean="0"/>
              <a:t>Dementia Activity Centre </a:t>
            </a:r>
            <a:r>
              <a:rPr lang="en-GB" sz="2800" kern="1200" cap="all" dirty="0">
                <a:solidFill>
                  <a:schemeClr val="tx1"/>
                </a:solidFill>
              </a:rPr>
              <a:t> </a:t>
            </a:r>
            <a:br>
              <a:rPr lang="en-GB" sz="2800" kern="1200" cap="all" dirty="0">
                <a:solidFill>
                  <a:schemeClr val="tx1"/>
                </a:solidFill>
              </a:rPr>
            </a:br>
            <a:endParaRPr lang="en-GB" dirty="0"/>
          </a:p>
        </p:txBody>
      </p:sp>
      <p:sp>
        <p:nvSpPr>
          <p:cNvPr id="3" name="Content Placeholder 2"/>
          <p:cNvSpPr>
            <a:spLocks noGrp="1"/>
          </p:cNvSpPr>
          <p:nvPr>
            <p:ph sz="quarter" idx="13"/>
          </p:nvPr>
        </p:nvSpPr>
        <p:spPr>
          <a:xfrm>
            <a:off x="913774" y="1841864"/>
            <a:ext cx="10363826" cy="3949336"/>
          </a:xfrm>
        </p:spPr>
        <p:txBody>
          <a:bodyPr>
            <a:normAutofit/>
          </a:bodyPr>
          <a:lstStyle/>
          <a:p>
            <a:r>
              <a:rPr lang="en-GB" dirty="0" smtClean="0"/>
              <a:t>This helps to reduce caregivers stress (respite service) whilst providing therapy for person with dementia.</a:t>
            </a:r>
          </a:p>
          <a:p>
            <a:r>
              <a:rPr lang="en-GB" dirty="0" smtClean="0"/>
              <a:t>These centres provide a safe, secure and dementia-friendly environment.</a:t>
            </a:r>
          </a:p>
          <a:p>
            <a:r>
              <a:rPr lang="en-GB" dirty="0" smtClean="0"/>
              <a:t>Activities includes crafts, music and games.</a:t>
            </a:r>
          </a:p>
          <a:p>
            <a:r>
              <a:rPr lang="en-GB" dirty="0" smtClean="0"/>
              <a:t>Very often 1-1 intervention is required.</a:t>
            </a:r>
          </a:p>
          <a:p>
            <a:r>
              <a:rPr lang="en-GB" dirty="0" smtClean="0"/>
              <a:t> Free of charge. </a:t>
            </a:r>
          </a:p>
          <a:p>
            <a:r>
              <a:rPr lang="en-GB" dirty="0" smtClean="0"/>
              <a:t>Centre is located within long-term facility that provide easy access to medical team (if required immediate care)</a:t>
            </a:r>
            <a:endParaRPr lang="en-GB"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Occupational Therapy intervention</a:t>
            </a:r>
            <a:endParaRPr lang="en-GB" dirty="0"/>
          </a:p>
        </p:txBody>
      </p:sp>
      <p:sp>
        <p:nvSpPr>
          <p:cNvPr id="3" name="Content Placeholder 2"/>
          <p:cNvSpPr>
            <a:spLocks noGrp="1"/>
          </p:cNvSpPr>
          <p:nvPr>
            <p:ph sz="quarter" idx="13"/>
          </p:nvPr>
        </p:nvSpPr>
        <p:spPr>
          <a:xfrm>
            <a:off x="913774" y="1941690"/>
            <a:ext cx="10363826" cy="4131732"/>
          </a:xfrm>
        </p:spPr>
        <p:txBody>
          <a:bodyPr/>
          <a:lstStyle/>
          <a:p>
            <a:r>
              <a:rPr lang="en-GB" dirty="0" smtClean="0"/>
              <a:t>RHKG dementia clinic – patients are referred by consultants </a:t>
            </a:r>
          </a:p>
          <a:p>
            <a:r>
              <a:rPr lang="en-GB" dirty="0" smtClean="0"/>
              <a:t>General Assessment 	</a:t>
            </a:r>
          </a:p>
          <a:p>
            <a:pPr lvl="1"/>
            <a:r>
              <a:rPr lang="en-GB" dirty="0" smtClean="0"/>
              <a:t>CMOP-E/ Home based assessment (as part </a:t>
            </a:r>
            <a:r>
              <a:rPr lang="en-GB" dirty="0" err="1" smtClean="0"/>
              <a:t>ICpD</a:t>
            </a:r>
            <a:r>
              <a:rPr lang="en-GB" dirty="0" smtClean="0"/>
              <a:t>)</a:t>
            </a:r>
          </a:p>
          <a:p>
            <a:pPr lvl="1"/>
            <a:r>
              <a:rPr lang="en-GB" b="1" u="sng" dirty="0" smtClean="0"/>
              <a:t>Specific for dementia – </a:t>
            </a:r>
          </a:p>
          <a:p>
            <a:pPr lvl="2"/>
            <a:r>
              <a:rPr lang="en-GB" dirty="0" smtClean="0"/>
              <a:t>The Rowland University Dementia Assessment scale (RUDAS)</a:t>
            </a:r>
          </a:p>
          <a:p>
            <a:pPr lvl="2"/>
            <a:r>
              <a:rPr lang="en-GB" dirty="0" smtClean="0"/>
              <a:t>Cognitive assessment of Minnesota (CAM)</a:t>
            </a:r>
          </a:p>
          <a:p>
            <a:pPr lvl="2"/>
            <a:r>
              <a:rPr lang="en-GB" dirty="0" smtClean="0"/>
              <a:t>Cognitive assessment (home made)</a:t>
            </a:r>
          </a:p>
          <a:p>
            <a:pPr lvl="2"/>
            <a:r>
              <a:rPr lang="en-GB" dirty="0" smtClean="0"/>
              <a:t>Intervention (mostly individual and based according to patient and family needs)</a:t>
            </a:r>
          </a:p>
          <a:p>
            <a:pPr lvl="1"/>
            <a:endParaRPr lang="en-GB"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928061"/>
          </a:xfrm>
        </p:spPr>
        <p:txBody>
          <a:bodyPr/>
          <a:lstStyle/>
          <a:p>
            <a:r>
              <a:rPr lang="en-GB" dirty="0" smtClean="0"/>
              <a:t>Memory Class</a:t>
            </a:r>
            <a:endParaRPr lang="en-GB" dirty="0"/>
          </a:p>
        </p:txBody>
      </p:sp>
      <p:sp>
        <p:nvSpPr>
          <p:cNvPr id="3" name="Content Placeholder 2"/>
          <p:cNvSpPr>
            <a:spLocks noGrp="1"/>
          </p:cNvSpPr>
          <p:nvPr>
            <p:ph sz="quarter" idx="13"/>
          </p:nvPr>
        </p:nvSpPr>
        <p:spPr>
          <a:xfrm>
            <a:off x="282222" y="1365956"/>
            <a:ext cx="11345334" cy="5113221"/>
          </a:xfrm>
        </p:spPr>
        <p:txBody>
          <a:bodyPr>
            <a:normAutofit fontScale="92500" lnSpcReduction="20000"/>
          </a:bodyPr>
          <a:lstStyle/>
          <a:p>
            <a:r>
              <a:rPr lang="en-GB" dirty="0" smtClean="0"/>
              <a:t>We provide 2 Class – Mild/ moderate and Advanced class. </a:t>
            </a:r>
          </a:p>
          <a:p>
            <a:r>
              <a:rPr lang="en-GB" dirty="0" smtClean="0"/>
              <a:t>Team approach (OT, PT, SLP, SW, Nurse, pharmacist, Consultant, Psychiatrist)  </a:t>
            </a:r>
          </a:p>
          <a:p>
            <a:r>
              <a:rPr lang="en-GB" dirty="0" smtClean="0"/>
              <a:t>coordinated by the Occupational Therapist</a:t>
            </a:r>
          </a:p>
          <a:p>
            <a:r>
              <a:rPr lang="en-GB" dirty="0" smtClean="0"/>
              <a:t>A re-assessment by OT and SLP is done a few weeks before start of the class</a:t>
            </a:r>
          </a:p>
          <a:p>
            <a:r>
              <a:rPr lang="en-GB" b="1" u="sng" dirty="0" smtClean="0"/>
              <a:t>Aim for the mild/ moderate impairment</a:t>
            </a:r>
          </a:p>
          <a:p>
            <a:pPr lvl="1"/>
            <a:r>
              <a:rPr lang="en-GB" dirty="0" smtClean="0"/>
              <a:t>provide support (by staff and between participants)</a:t>
            </a:r>
          </a:p>
          <a:p>
            <a:pPr lvl="1"/>
            <a:r>
              <a:rPr lang="en-GB" dirty="0" smtClean="0"/>
              <a:t>give them knowledge about the condition and how to deal with new situations/ difficulties</a:t>
            </a:r>
          </a:p>
          <a:p>
            <a:pPr lvl="1"/>
            <a:r>
              <a:rPr lang="en-GB" dirty="0" smtClean="0"/>
              <a:t>Criteria MMSE not less 10 and living in community</a:t>
            </a:r>
          </a:p>
          <a:p>
            <a:pPr lvl="1"/>
            <a:r>
              <a:rPr lang="en-GB" dirty="0" smtClean="0"/>
              <a:t>12 sessions (around1.30hr)</a:t>
            </a:r>
          </a:p>
          <a:p>
            <a:pPr lvl="1"/>
            <a:r>
              <a:rPr lang="en-GB" dirty="0" smtClean="0"/>
              <a:t>Maximum number of participants: 12 patients</a:t>
            </a:r>
          </a:p>
          <a:p>
            <a:r>
              <a:rPr lang="en-GB" b="1" u="sng" dirty="0" smtClean="0"/>
              <a:t>Aim of advanced class</a:t>
            </a:r>
          </a:p>
          <a:p>
            <a:pPr lvl="1"/>
            <a:r>
              <a:rPr lang="en-GB" dirty="0" smtClean="0"/>
              <a:t>To give support family</a:t>
            </a:r>
          </a:p>
          <a:p>
            <a:pPr lvl="1"/>
            <a:r>
              <a:rPr lang="en-GB" dirty="0" smtClean="0"/>
              <a:t>patients will be engage in activities/ participation</a:t>
            </a:r>
          </a:p>
          <a:p>
            <a:pPr lvl="1"/>
            <a:r>
              <a:rPr lang="en-GB" dirty="0" smtClean="0"/>
              <a:t>Maximum participants 6 patients</a:t>
            </a:r>
          </a:p>
          <a:p>
            <a:pPr lvl="1"/>
            <a:endParaRPr lang="en-GB" dirty="0" smtClean="0"/>
          </a:p>
          <a:p>
            <a:endParaRPr lang="en-GB" dirty="0" smtClean="0"/>
          </a:p>
          <a:p>
            <a:endParaRPr lang="en-GB"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1424772"/>
          </a:xfrm>
        </p:spPr>
        <p:txBody>
          <a:bodyPr/>
          <a:lstStyle/>
          <a:p>
            <a:r>
              <a:rPr lang="en-GB" u="sng" dirty="0" smtClean="0"/>
              <a:t>Programme </a:t>
            </a:r>
            <a:r>
              <a:rPr lang="en-GB" dirty="0" smtClean="0"/>
              <a:t/>
            </a:r>
            <a:br>
              <a:rPr lang="en-GB" dirty="0" smtClean="0"/>
            </a:br>
            <a:r>
              <a:rPr lang="en-GB" sz="3200" dirty="0" smtClean="0"/>
              <a:t>(mild-moderate) </a:t>
            </a:r>
            <a:r>
              <a:rPr lang="en-GB" dirty="0" smtClean="0"/>
              <a:t/>
            </a:r>
            <a:br>
              <a:rPr lang="en-GB" dirty="0" smtClean="0"/>
            </a:br>
            <a:r>
              <a:rPr lang="en-GB" sz="2000" dirty="0" smtClean="0"/>
              <a:t>day and time of the class is kept same </a:t>
            </a:r>
            <a:endParaRPr lang="en-GB" sz="2000" dirty="0"/>
          </a:p>
        </p:txBody>
      </p:sp>
      <p:sp>
        <p:nvSpPr>
          <p:cNvPr id="3" name="Content Placeholder 2"/>
          <p:cNvSpPr>
            <a:spLocks noGrp="1"/>
          </p:cNvSpPr>
          <p:nvPr>
            <p:ph sz="quarter" idx="13"/>
          </p:nvPr>
        </p:nvSpPr>
        <p:spPr>
          <a:xfrm>
            <a:off x="913774" y="2032000"/>
            <a:ext cx="5024182" cy="4018844"/>
          </a:xfrm>
        </p:spPr>
        <p:txBody>
          <a:bodyPr>
            <a:normAutofit/>
          </a:bodyPr>
          <a:lstStyle/>
          <a:p>
            <a:r>
              <a:rPr lang="en-GB" u="sng" dirty="0" smtClean="0"/>
              <a:t>Day 1:</a:t>
            </a:r>
          </a:p>
          <a:p>
            <a:pPr lvl="1"/>
            <a:r>
              <a:rPr lang="en-GB" dirty="0" smtClean="0"/>
              <a:t>Clients: introducing themselves and ice-breaking games.</a:t>
            </a:r>
          </a:p>
          <a:p>
            <a:pPr lvl="1"/>
            <a:r>
              <a:rPr lang="en-GB" dirty="0" smtClean="0"/>
              <a:t>Relatives: session on nursing care and role of the nurse.</a:t>
            </a:r>
          </a:p>
          <a:p>
            <a:r>
              <a:rPr lang="en-GB" u="sng" dirty="0" smtClean="0"/>
              <a:t>Day 2: </a:t>
            </a:r>
          </a:p>
          <a:p>
            <a:pPr lvl="1"/>
            <a:r>
              <a:rPr lang="en-GB" dirty="0" smtClean="0"/>
              <a:t>Clients: R.O. crossword followed by physical exercises.   </a:t>
            </a:r>
          </a:p>
          <a:p>
            <a:pPr lvl="1"/>
            <a:r>
              <a:rPr lang="en-GB" dirty="0" smtClean="0"/>
              <a:t>Relatives: Session with geriatric consultant.</a:t>
            </a:r>
          </a:p>
          <a:p>
            <a:pPr lvl="1"/>
            <a:endParaRPr lang="en-GB" dirty="0"/>
          </a:p>
        </p:txBody>
      </p:sp>
      <p:sp>
        <p:nvSpPr>
          <p:cNvPr id="4" name="Content Placeholder 2"/>
          <p:cNvSpPr txBox="1">
            <a:spLocks/>
          </p:cNvSpPr>
          <p:nvPr/>
        </p:nvSpPr>
        <p:spPr>
          <a:xfrm>
            <a:off x="6175022" y="2065867"/>
            <a:ext cx="5390445" cy="3889022"/>
          </a:xfrm>
          <a:prstGeom prst="rect">
            <a:avLst/>
          </a:prstGeom>
        </p:spPr>
        <p:txBody>
          <a:bodyPr vert="horz" lIns="91440" tIns="45720" rIns="91440" bIns="45720" rtlCol="0">
            <a:normAutofit fontScale="92500"/>
          </a:bodyPr>
          <a:lstStyle/>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sng" strike="noStrike" kern="1200" cap="all" spc="0" normalizeH="0" baseline="0" noProof="0" dirty="0" smtClean="0">
                <a:ln>
                  <a:noFill/>
                </a:ln>
                <a:solidFill>
                  <a:schemeClr val="tx1"/>
                </a:solidFill>
                <a:effectLst/>
                <a:uLnTx/>
                <a:uFillTx/>
                <a:latin typeface="+mn-lt"/>
                <a:ea typeface="+mn-ea"/>
                <a:cs typeface="+mn-cs"/>
              </a:rPr>
              <a:t>Day 3:</a:t>
            </a:r>
          </a:p>
          <a:p>
            <a:pPr marL="685800" lvl="1" indent="-228600" defTabSz="914400">
              <a:lnSpc>
                <a:spcPct val="120000"/>
              </a:lnSpc>
              <a:spcBef>
                <a:spcPts val="1000"/>
              </a:spcBef>
              <a:buClr>
                <a:schemeClr val="tx1"/>
              </a:buClr>
              <a:buFont typeface="Arial" panose="020B0604020202020204" pitchFamily="34" charset="0"/>
              <a:buChar char="•"/>
            </a:pPr>
            <a:r>
              <a:rPr lang="en-GB" sz="2000" cap="all" dirty="0" smtClean="0"/>
              <a:t>Clients: session focused on communication, expression &amp; language. </a:t>
            </a:r>
          </a:p>
          <a:p>
            <a:pPr marL="685800" lvl="1" indent="-228600" defTabSz="914400">
              <a:lnSpc>
                <a:spcPct val="120000"/>
              </a:lnSpc>
              <a:spcBef>
                <a:spcPts val="1000"/>
              </a:spcBef>
              <a:buClr>
                <a:schemeClr val="tx1"/>
              </a:buClr>
              <a:buFont typeface="Arial" panose="020B0604020202020204" pitchFamily="34" charset="0"/>
              <a:buChar cha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Relatives: Importance on mobility &amp; exercise.</a:t>
            </a:r>
            <a:endParaRPr lang="en-GB" sz="2000" cap="all" dirty="0"/>
          </a:p>
          <a:p>
            <a:pPr marL="228600" indent="-228600" defTabSz="914400">
              <a:lnSpc>
                <a:spcPct val="120000"/>
              </a:lnSpc>
              <a:spcBef>
                <a:spcPts val="1000"/>
              </a:spcBef>
              <a:buClr>
                <a:schemeClr val="tx1"/>
              </a:buClr>
              <a:buFont typeface="Arial" panose="020B0604020202020204" pitchFamily="34" charset="0"/>
              <a:buChar char="•"/>
            </a:pPr>
            <a:r>
              <a:rPr kumimoji="0" lang="en-GB" sz="2000" b="0" i="0" u="sng" strike="noStrike" kern="1200" cap="all" spc="0" normalizeH="0" baseline="0" noProof="0" dirty="0" smtClean="0">
                <a:ln>
                  <a:noFill/>
                </a:ln>
                <a:solidFill>
                  <a:schemeClr val="tx1"/>
                </a:solidFill>
                <a:effectLst/>
                <a:uLnTx/>
                <a:uFillTx/>
                <a:latin typeface="+mn-lt"/>
                <a:ea typeface="+mn-ea"/>
                <a:cs typeface="+mn-cs"/>
              </a:rPr>
              <a:t>Day</a:t>
            </a:r>
            <a:r>
              <a:rPr kumimoji="0" lang="en-GB" sz="2000" b="0" i="0" u="sng" strike="noStrike" kern="1200" cap="all" spc="0" normalizeH="0" noProof="0" dirty="0" smtClean="0">
                <a:ln>
                  <a:noFill/>
                </a:ln>
                <a:solidFill>
                  <a:schemeClr val="tx1"/>
                </a:solidFill>
                <a:effectLst/>
                <a:uLnTx/>
                <a:uFillTx/>
                <a:latin typeface="+mn-lt"/>
                <a:ea typeface="+mn-ea"/>
                <a:cs typeface="+mn-cs"/>
              </a:rPr>
              <a:t> 4: </a:t>
            </a:r>
          </a:p>
          <a:p>
            <a:pPr marL="685800" lvl="1" indent="-228600" defTabSz="914400">
              <a:lnSpc>
                <a:spcPct val="120000"/>
              </a:lnSpc>
              <a:spcBef>
                <a:spcPts val="1000"/>
              </a:spcBef>
              <a:buClr>
                <a:schemeClr val="tx1"/>
              </a:buClr>
              <a:buFont typeface="Arial" panose="020B0604020202020204" pitchFamily="34" charset="0"/>
              <a:buChar char="•"/>
            </a:pPr>
            <a:r>
              <a:rPr lang="en-GB" sz="2000" cap="all" baseline="0" dirty="0" smtClean="0"/>
              <a:t>Clients</a:t>
            </a:r>
            <a:r>
              <a:rPr lang="en-GB" sz="2000" cap="all" dirty="0" smtClean="0"/>
              <a:t>: ADL’s participation</a:t>
            </a:r>
          </a:p>
          <a:p>
            <a:pPr marL="685800" lvl="1" indent="-228600" defTabSz="914400">
              <a:lnSpc>
                <a:spcPct val="120000"/>
              </a:lnSpc>
              <a:spcBef>
                <a:spcPts val="1000"/>
              </a:spcBef>
              <a:buClr>
                <a:schemeClr val="tx1"/>
              </a:buClr>
              <a:buFont typeface="Arial" panose="020B0604020202020204" pitchFamily="34" charset="0"/>
              <a:buChar cha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Relatives: medication/ pharmacology</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Programme </a:t>
            </a:r>
            <a:br>
              <a:rPr lang="en-GB" dirty="0" smtClean="0"/>
            </a:br>
            <a:endParaRPr lang="en-GB" sz="2000" dirty="0"/>
          </a:p>
        </p:txBody>
      </p:sp>
      <p:sp>
        <p:nvSpPr>
          <p:cNvPr id="3" name="Content Placeholder 2"/>
          <p:cNvSpPr>
            <a:spLocks noGrp="1"/>
          </p:cNvSpPr>
          <p:nvPr>
            <p:ph sz="quarter" idx="13"/>
          </p:nvPr>
        </p:nvSpPr>
        <p:spPr>
          <a:xfrm>
            <a:off x="913774" y="2054578"/>
            <a:ext cx="5024182" cy="4165600"/>
          </a:xfrm>
        </p:spPr>
        <p:txBody>
          <a:bodyPr>
            <a:normAutofit/>
          </a:bodyPr>
          <a:lstStyle/>
          <a:p>
            <a:r>
              <a:rPr lang="en-GB" sz="2400" u="sng" dirty="0" smtClean="0"/>
              <a:t>Day 5:</a:t>
            </a:r>
          </a:p>
          <a:p>
            <a:pPr lvl="1"/>
            <a:r>
              <a:rPr lang="en-GB" sz="2000" dirty="0" smtClean="0"/>
              <a:t>Community visit </a:t>
            </a:r>
          </a:p>
          <a:p>
            <a:pPr lvl="1"/>
            <a:r>
              <a:rPr lang="en-GB" sz="2000" dirty="0" smtClean="0"/>
              <a:t>(cultural/ educational outing)</a:t>
            </a:r>
          </a:p>
          <a:p>
            <a:pPr lvl="1"/>
            <a:endParaRPr lang="en-GB" sz="2000" dirty="0" smtClean="0"/>
          </a:p>
          <a:p>
            <a:r>
              <a:rPr lang="en-GB" sz="2400" u="sng" dirty="0" smtClean="0"/>
              <a:t>Day 6: </a:t>
            </a:r>
          </a:p>
          <a:p>
            <a:pPr lvl="1"/>
            <a:r>
              <a:rPr lang="en-GB" sz="2000" dirty="0" smtClean="0"/>
              <a:t>Clients: Domestic session</a:t>
            </a:r>
          </a:p>
          <a:p>
            <a:pPr lvl="1"/>
            <a:r>
              <a:rPr lang="en-GB" sz="2000" dirty="0" smtClean="0"/>
              <a:t>Relatives: Psychiatric &amp; Psychological importance</a:t>
            </a:r>
          </a:p>
          <a:p>
            <a:pPr lvl="1"/>
            <a:endParaRPr lang="en-GB" dirty="0"/>
          </a:p>
        </p:txBody>
      </p:sp>
      <p:sp>
        <p:nvSpPr>
          <p:cNvPr id="4" name="Content Placeholder 2"/>
          <p:cNvSpPr txBox="1">
            <a:spLocks/>
          </p:cNvSpPr>
          <p:nvPr/>
        </p:nvSpPr>
        <p:spPr>
          <a:xfrm>
            <a:off x="6175022" y="1952978"/>
            <a:ext cx="5390445" cy="4001911"/>
          </a:xfrm>
          <a:prstGeom prst="rect">
            <a:avLst/>
          </a:prstGeom>
        </p:spPr>
        <p:txBody>
          <a:bodyPr vert="horz" lIns="91440" tIns="45720" rIns="91440" bIns="45720" rtlCol="0">
            <a:normAutofit/>
          </a:bodyPr>
          <a:lstStyle/>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000" b="0" i="0" u="sng" strike="noStrike" kern="1200" cap="all" spc="0" normalizeH="0" baseline="0" noProof="0" dirty="0" smtClean="0">
                <a:ln>
                  <a:noFill/>
                </a:ln>
                <a:solidFill>
                  <a:schemeClr val="tx1"/>
                </a:solidFill>
                <a:effectLst/>
                <a:uLnTx/>
                <a:uFillTx/>
                <a:latin typeface="+mn-lt"/>
                <a:ea typeface="+mn-ea"/>
                <a:cs typeface="+mn-cs"/>
              </a:rPr>
              <a:t>Day 7:</a:t>
            </a:r>
          </a:p>
          <a:p>
            <a:pPr marL="685800" lvl="1" indent="-228600" defTabSz="914400">
              <a:lnSpc>
                <a:spcPct val="120000"/>
              </a:lnSpc>
              <a:spcBef>
                <a:spcPts val="1000"/>
              </a:spcBef>
              <a:buClr>
                <a:schemeClr val="tx1"/>
              </a:buClr>
              <a:buFont typeface="Arial" panose="020B0604020202020204" pitchFamily="34" charset="0"/>
              <a:buChar char="•"/>
            </a:pPr>
            <a:r>
              <a:rPr lang="en-GB" sz="2000" cap="all" dirty="0" smtClean="0"/>
              <a:t>Clients: Creative activity </a:t>
            </a:r>
          </a:p>
          <a:p>
            <a:pPr marL="685800" lvl="1" indent="-228600" defTabSz="914400">
              <a:lnSpc>
                <a:spcPct val="120000"/>
              </a:lnSpc>
              <a:spcBef>
                <a:spcPts val="1000"/>
              </a:spcBef>
              <a:buClr>
                <a:schemeClr val="tx1"/>
              </a:buClr>
              <a:buFont typeface="Arial" panose="020B0604020202020204" pitchFamily="34" charset="0"/>
              <a:buChar cha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Relatives: Self-care and independence</a:t>
            </a:r>
          </a:p>
          <a:p>
            <a:pPr marL="685800" lvl="1" indent="-228600" defTabSz="914400">
              <a:lnSpc>
                <a:spcPct val="120000"/>
              </a:lnSpc>
              <a:spcBef>
                <a:spcPts val="1000"/>
              </a:spcBef>
              <a:buClr>
                <a:schemeClr val="tx1"/>
              </a:buClr>
              <a:buFont typeface="Arial" panose="020B0604020202020204" pitchFamily="34" charset="0"/>
              <a:buChar cha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 </a:t>
            </a:r>
            <a:r>
              <a:rPr kumimoji="0" lang="en-GB" sz="2000" b="0" i="0" u="none" strike="noStrike" kern="1200" cap="all" spc="0" normalizeH="0" noProof="0" dirty="0" smtClean="0">
                <a:ln>
                  <a:noFill/>
                </a:ln>
                <a:solidFill>
                  <a:schemeClr val="tx1"/>
                </a:solidFill>
                <a:effectLst/>
                <a:uLnTx/>
                <a:uFillTx/>
                <a:latin typeface="+mn-lt"/>
                <a:ea typeface="+mn-ea"/>
                <a:cs typeface="+mn-cs"/>
              </a:rPr>
              <a:t> </a:t>
            </a:r>
            <a:endParaRPr lang="en-GB" sz="2000" cap="all" dirty="0" smtClean="0"/>
          </a:p>
          <a:p>
            <a:pPr marL="228600" indent="-228600" defTabSz="914400">
              <a:lnSpc>
                <a:spcPct val="120000"/>
              </a:lnSpc>
              <a:spcBef>
                <a:spcPts val="1000"/>
              </a:spcBef>
              <a:buClr>
                <a:schemeClr val="tx1"/>
              </a:buClr>
              <a:buFont typeface="Arial" panose="020B0604020202020204" pitchFamily="34" charset="0"/>
              <a:buChar char="•"/>
            </a:pPr>
            <a:r>
              <a:rPr kumimoji="0" lang="en-GB" sz="2000" b="0" i="0" u="sng" strike="noStrike" kern="1200" cap="all" spc="0" normalizeH="0" baseline="0" noProof="0" dirty="0" smtClean="0">
                <a:ln>
                  <a:noFill/>
                </a:ln>
                <a:solidFill>
                  <a:schemeClr val="tx1"/>
                </a:solidFill>
                <a:effectLst/>
                <a:uLnTx/>
                <a:uFillTx/>
                <a:latin typeface="+mn-lt"/>
                <a:ea typeface="+mn-ea"/>
                <a:cs typeface="+mn-cs"/>
              </a:rPr>
              <a:t>Day</a:t>
            </a:r>
            <a:r>
              <a:rPr kumimoji="0" lang="en-GB" sz="2000" b="0" i="0" u="sng" strike="noStrike" kern="1200" cap="all" spc="0" normalizeH="0" noProof="0" dirty="0" smtClean="0">
                <a:ln>
                  <a:noFill/>
                </a:ln>
                <a:solidFill>
                  <a:schemeClr val="tx1"/>
                </a:solidFill>
                <a:effectLst/>
                <a:uLnTx/>
                <a:uFillTx/>
                <a:latin typeface="+mn-lt"/>
                <a:ea typeface="+mn-ea"/>
                <a:cs typeface="+mn-cs"/>
              </a:rPr>
              <a:t> 8: </a:t>
            </a:r>
          </a:p>
          <a:p>
            <a:pPr marL="685800" lvl="1" indent="-228600" defTabSz="914400">
              <a:lnSpc>
                <a:spcPct val="120000"/>
              </a:lnSpc>
              <a:spcBef>
                <a:spcPts val="1000"/>
              </a:spcBef>
              <a:buClr>
                <a:schemeClr val="tx1"/>
              </a:buClr>
              <a:buFont typeface="Arial" panose="020B0604020202020204" pitchFamily="34" charset="0"/>
              <a:buChar char="•"/>
            </a:pPr>
            <a:r>
              <a:rPr lang="en-GB" sz="2000" cap="all" baseline="0" dirty="0" smtClean="0"/>
              <a:t>Clients</a:t>
            </a:r>
            <a:r>
              <a:rPr lang="en-GB" sz="2000" cap="all" dirty="0" smtClean="0"/>
              <a:t>: Relaxation session (stretching and meditation) </a:t>
            </a:r>
          </a:p>
          <a:p>
            <a:pPr marL="685800" lvl="1" indent="-228600" defTabSz="914400">
              <a:lnSpc>
                <a:spcPct val="120000"/>
              </a:lnSpc>
              <a:spcBef>
                <a:spcPts val="1000"/>
              </a:spcBef>
              <a:buClr>
                <a:schemeClr val="tx1"/>
              </a:buClr>
              <a:buFont typeface="Arial" panose="020B0604020202020204" pitchFamily="34" charset="0"/>
              <a:buChar char="•"/>
            </a:pPr>
            <a:r>
              <a:rPr kumimoji="0" lang="en-GB" sz="2000" b="0" i="0" u="none" strike="noStrike" kern="1200" cap="all" spc="0" normalizeH="0" baseline="0" noProof="0" dirty="0" smtClean="0">
                <a:ln>
                  <a:noFill/>
                </a:ln>
                <a:solidFill>
                  <a:schemeClr val="tx1"/>
                </a:solidFill>
                <a:effectLst/>
                <a:uLnTx/>
                <a:uFillTx/>
                <a:latin typeface="+mn-lt"/>
                <a:ea typeface="+mn-ea"/>
                <a:cs typeface="+mn-cs"/>
              </a:rPr>
              <a:t>Relatives: Communication skills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1187705"/>
          </a:xfrm>
        </p:spPr>
        <p:txBody>
          <a:bodyPr/>
          <a:lstStyle/>
          <a:p>
            <a:r>
              <a:rPr lang="en-GB" dirty="0" smtClean="0"/>
              <a:t>Programme </a:t>
            </a:r>
            <a:br>
              <a:rPr lang="en-GB" dirty="0" smtClean="0"/>
            </a:br>
            <a:endParaRPr lang="en-GB" sz="2000" dirty="0"/>
          </a:p>
        </p:txBody>
      </p:sp>
      <p:sp>
        <p:nvSpPr>
          <p:cNvPr id="3" name="Content Placeholder 2"/>
          <p:cNvSpPr>
            <a:spLocks noGrp="1"/>
          </p:cNvSpPr>
          <p:nvPr>
            <p:ph sz="quarter" idx="13"/>
          </p:nvPr>
        </p:nvSpPr>
        <p:spPr>
          <a:xfrm>
            <a:off x="913774" y="1512711"/>
            <a:ext cx="5024182" cy="4538133"/>
          </a:xfrm>
        </p:spPr>
        <p:txBody>
          <a:bodyPr>
            <a:normAutofit fontScale="92500" lnSpcReduction="10000"/>
          </a:bodyPr>
          <a:lstStyle/>
          <a:p>
            <a:r>
              <a:rPr lang="en-GB" sz="2800" u="sng" dirty="0" smtClean="0"/>
              <a:t>Day 9:</a:t>
            </a:r>
          </a:p>
          <a:p>
            <a:pPr lvl="1"/>
            <a:r>
              <a:rPr lang="en-GB" sz="2400" dirty="0" smtClean="0"/>
              <a:t>Clients: Creative story </a:t>
            </a:r>
          </a:p>
          <a:p>
            <a:pPr lvl="1"/>
            <a:r>
              <a:rPr lang="en-GB" sz="2400" dirty="0" smtClean="0"/>
              <a:t>Relatives: Dysphasia &amp; swallowing session</a:t>
            </a:r>
          </a:p>
          <a:p>
            <a:pPr lvl="1"/>
            <a:endParaRPr lang="en-GB" sz="2400" dirty="0" smtClean="0"/>
          </a:p>
          <a:p>
            <a:r>
              <a:rPr lang="en-GB" sz="2800" u="sng" dirty="0" smtClean="0"/>
              <a:t>Day 10: </a:t>
            </a:r>
          </a:p>
          <a:p>
            <a:pPr lvl="1"/>
            <a:r>
              <a:rPr lang="en-GB" sz="2400" dirty="0" smtClean="0"/>
              <a:t>Clients: Memory box &amp; reminiscence </a:t>
            </a:r>
          </a:p>
          <a:p>
            <a:pPr lvl="1"/>
            <a:r>
              <a:rPr lang="en-GB" sz="2400" dirty="0" smtClean="0"/>
              <a:t>Relatives: Behaviour management </a:t>
            </a:r>
          </a:p>
          <a:p>
            <a:pPr lvl="1"/>
            <a:endParaRPr lang="en-GB" dirty="0"/>
          </a:p>
        </p:txBody>
      </p:sp>
      <p:sp>
        <p:nvSpPr>
          <p:cNvPr id="4" name="Content Placeholder 2"/>
          <p:cNvSpPr txBox="1">
            <a:spLocks/>
          </p:cNvSpPr>
          <p:nvPr/>
        </p:nvSpPr>
        <p:spPr>
          <a:xfrm>
            <a:off x="6175022" y="1591733"/>
            <a:ext cx="5390445" cy="4363156"/>
          </a:xfrm>
          <a:prstGeom prst="rect">
            <a:avLst/>
          </a:prstGeom>
        </p:spPr>
        <p:txBody>
          <a:bodyPr vert="horz" lIns="91440" tIns="45720" rIns="91440" bIns="45720" rtlCol="0">
            <a:normAutofit lnSpcReduction="10000"/>
          </a:bodyPr>
          <a:lstStyle/>
          <a:p>
            <a:pPr marL="228600" marR="0" lvl="0" indent="-228600" algn="l" defTabSz="914400" rtl="0" eaLnBrk="1" fontAlgn="auto" latinLnBrk="0" hangingPunct="1">
              <a:lnSpc>
                <a:spcPct val="120000"/>
              </a:lnSpc>
              <a:spcBef>
                <a:spcPts val="1000"/>
              </a:spcBef>
              <a:spcAft>
                <a:spcPts val="0"/>
              </a:spcAft>
              <a:buClr>
                <a:schemeClr val="tx1"/>
              </a:buClr>
              <a:buSzTx/>
              <a:buFont typeface="Arial" panose="020B0604020202020204" pitchFamily="34" charset="0"/>
              <a:buChar char="•"/>
              <a:tabLst/>
              <a:defRPr/>
            </a:pPr>
            <a:r>
              <a:rPr kumimoji="0" lang="en-GB" sz="2400" b="0" i="0" u="sng" strike="noStrike" kern="1200" cap="all" spc="0" normalizeH="0" baseline="0" noProof="0" dirty="0" smtClean="0">
                <a:ln>
                  <a:noFill/>
                </a:ln>
                <a:solidFill>
                  <a:schemeClr val="tx1"/>
                </a:solidFill>
                <a:effectLst/>
                <a:uLnTx/>
                <a:uFillTx/>
                <a:latin typeface="+mn-lt"/>
                <a:ea typeface="+mn-ea"/>
                <a:cs typeface="+mn-cs"/>
              </a:rPr>
              <a:t>Day 11:</a:t>
            </a:r>
          </a:p>
          <a:p>
            <a:pPr marL="685800" lvl="1" indent="-228600" defTabSz="914400">
              <a:lnSpc>
                <a:spcPct val="120000"/>
              </a:lnSpc>
              <a:spcBef>
                <a:spcPts val="1000"/>
              </a:spcBef>
              <a:buClr>
                <a:schemeClr val="tx1"/>
              </a:buClr>
              <a:buFont typeface="Arial" panose="020B0604020202020204" pitchFamily="34" charset="0"/>
              <a:buChar char="•"/>
            </a:pPr>
            <a:r>
              <a:rPr lang="en-GB" sz="2400" cap="all" dirty="0" smtClean="0"/>
              <a:t>Clients: Gardening session</a:t>
            </a:r>
          </a:p>
          <a:p>
            <a:pPr marL="685800" lvl="1" indent="-228600" defTabSz="914400">
              <a:lnSpc>
                <a:spcPct val="120000"/>
              </a:lnSpc>
              <a:spcBef>
                <a:spcPts val="1000"/>
              </a:spcBef>
              <a:buClr>
                <a:schemeClr val="tx1"/>
              </a:buClr>
              <a:buFont typeface="Arial" panose="020B0604020202020204" pitchFamily="34" charset="0"/>
              <a:buChar char="•"/>
            </a:pPr>
            <a:r>
              <a:rPr kumimoji="0" lang="en-GB" sz="2400" b="0" i="0" u="none" strike="noStrike" kern="1200" cap="all" spc="0" normalizeH="0" baseline="0" noProof="0" dirty="0" smtClean="0">
                <a:ln>
                  <a:noFill/>
                </a:ln>
                <a:solidFill>
                  <a:schemeClr val="tx1"/>
                </a:solidFill>
                <a:effectLst/>
                <a:uLnTx/>
                <a:uFillTx/>
                <a:latin typeface="+mn-lt"/>
                <a:ea typeface="+mn-ea"/>
                <a:cs typeface="+mn-cs"/>
              </a:rPr>
              <a:t>Relatives: Social worker</a:t>
            </a:r>
            <a:r>
              <a:rPr kumimoji="0" lang="en-GB" sz="2400" b="0" i="0" u="none" strike="noStrike" kern="1200" cap="all" spc="0" normalizeH="0" noProof="0" dirty="0" smtClean="0">
                <a:ln>
                  <a:noFill/>
                </a:ln>
                <a:solidFill>
                  <a:schemeClr val="tx1"/>
                </a:solidFill>
                <a:effectLst/>
                <a:uLnTx/>
                <a:uFillTx/>
                <a:latin typeface="+mn-lt"/>
                <a:ea typeface="+mn-ea"/>
                <a:cs typeface="+mn-cs"/>
              </a:rPr>
              <a:t> intervention</a:t>
            </a:r>
          </a:p>
          <a:p>
            <a:pPr marL="685800" lvl="1" indent="-228600" defTabSz="914400">
              <a:lnSpc>
                <a:spcPct val="120000"/>
              </a:lnSpc>
              <a:spcBef>
                <a:spcPts val="1000"/>
              </a:spcBef>
              <a:buClr>
                <a:schemeClr val="tx1"/>
              </a:buClr>
              <a:buFont typeface="Arial" panose="020B0604020202020204" pitchFamily="34" charset="0"/>
              <a:buChar char="•"/>
            </a:pPr>
            <a:endParaRPr lang="en-GB" sz="2400" cap="all" dirty="0"/>
          </a:p>
          <a:p>
            <a:pPr marL="228600" indent="-228600" defTabSz="914400">
              <a:lnSpc>
                <a:spcPct val="120000"/>
              </a:lnSpc>
              <a:spcBef>
                <a:spcPts val="1000"/>
              </a:spcBef>
              <a:buClr>
                <a:schemeClr val="tx1"/>
              </a:buClr>
              <a:buFont typeface="Arial" panose="020B0604020202020204" pitchFamily="34" charset="0"/>
              <a:buChar char="•"/>
            </a:pPr>
            <a:r>
              <a:rPr kumimoji="0" lang="en-GB" sz="2400" b="0" i="0" u="sng" strike="noStrike" kern="1200" cap="all" spc="0" normalizeH="0" baseline="0" noProof="0" dirty="0" smtClean="0">
                <a:ln>
                  <a:noFill/>
                </a:ln>
                <a:solidFill>
                  <a:schemeClr val="tx1"/>
                </a:solidFill>
                <a:effectLst/>
                <a:uLnTx/>
                <a:uFillTx/>
                <a:latin typeface="+mn-lt"/>
                <a:ea typeface="+mn-ea"/>
                <a:cs typeface="+mn-cs"/>
              </a:rPr>
              <a:t>Day</a:t>
            </a:r>
            <a:r>
              <a:rPr kumimoji="0" lang="en-GB" sz="2400" b="0" i="0" u="sng" strike="noStrike" kern="1200" cap="all" spc="0" normalizeH="0" noProof="0" dirty="0" smtClean="0">
                <a:ln>
                  <a:noFill/>
                </a:ln>
                <a:solidFill>
                  <a:schemeClr val="tx1"/>
                </a:solidFill>
                <a:effectLst/>
                <a:uLnTx/>
                <a:uFillTx/>
                <a:latin typeface="+mn-lt"/>
                <a:ea typeface="+mn-ea"/>
                <a:cs typeface="+mn-cs"/>
              </a:rPr>
              <a:t> 12: </a:t>
            </a:r>
          </a:p>
          <a:p>
            <a:pPr marL="685800" lvl="1" indent="-228600" defTabSz="914400">
              <a:lnSpc>
                <a:spcPct val="120000"/>
              </a:lnSpc>
              <a:spcBef>
                <a:spcPts val="1000"/>
              </a:spcBef>
              <a:buClr>
                <a:schemeClr val="tx1"/>
              </a:buClr>
              <a:buFont typeface="Arial" panose="020B0604020202020204" pitchFamily="34" charset="0"/>
              <a:buChar char="•"/>
            </a:pPr>
            <a:r>
              <a:rPr lang="en-GB" sz="2400" cap="all" baseline="0" dirty="0" smtClean="0"/>
              <a:t>Evaluation and get together</a:t>
            </a:r>
          </a:p>
          <a:p>
            <a:pPr marL="685800" lvl="1" indent="-228600" defTabSz="914400">
              <a:lnSpc>
                <a:spcPct val="120000"/>
              </a:lnSpc>
              <a:spcBef>
                <a:spcPts val="1000"/>
              </a:spcBef>
              <a:buClr>
                <a:schemeClr val="tx1"/>
              </a:buClr>
              <a:buFont typeface="Arial" panose="020B0604020202020204" pitchFamily="34" charset="0"/>
              <a:buChar char="•"/>
            </a:pPr>
            <a:r>
              <a:rPr lang="en-GB" sz="2400" cap="all" dirty="0" smtClean="0"/>
              <a:t>Distribution of certificates </a:t>
            </a:r>
            <a:endParaRPr kumimoji="0" lang="en-GB" sz="2400" b="0" i="0" u="none" strike="noStrike" kern="1200" cap="all" spc="0" normalizeH="0" baseline="0" noProof="0" dirty="0" smtClean="0">
              <a:ln>
                <a:noFill/>
              </a:ln>
              <a:solidFill>
                <a:schemeClr val="tx1"/>
              </a:solidFill>
              <a:effectLst/>
              <a:uLnTx/>
              <a:uFillTx/>
              <a:latin typeface="+mn-lt"/>
              <a:ea typeface="+mn-ea"/>
              <a:cs typeface="+mn-cs"/>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Programme - Advanced class</a:t>
            </a:r>
            <a:endParaRPr lang="en-GB" dirty="0"/>
          </a:p>
        </p:txBody>
      </p:sp>
      <p:sp>
        <p:nvSpPr>
          <p:cNvPr id="3" name="Content Placeholder 2"/>
          <p:cNvSpPr>
            <a:spLocks noGrp="1"/>
          </p:cNvSpPr>
          <p:nvPr>
            <p:ph sz="quarter" idx="13"/>
          </p:nvPr>
        </p:nvSpPr>
        <p:spPr/>
        <p:txBody>
          <a:bodyPr/>
          <a:lstStyle/>
          <a:p>
            <a:pPr algn="just"/>
            <a:r>
              <a:rPr lang="en-GB" dirty="0" smtClean="0"/>
              <a:t>Since patients in the advanced class will have severe cognitive and physical decline, they will be encouraged to participate in varied leisure activities such as crafts, gardening  and domestic tasks. </a:t>
            </a:r>
          </a:p>
          <a:p>
            <a:pPr algn="just"/>
            <a:endParaRPr lang="en-GB" dirty="0" smtClean="0"/>
          </a:p>
          <a:p>
            <a:pPr algn="just"/>
            <a:r>
              <a:rPr lang="en-GB" dirty="0" smtClean="0"/>
              <a:t>On The other hand, caregivers will meet the Memory class team to discuss several issues including how to manage behaviour, coping with daily life issues, mobility advice, nutrition, communication, swallowing and home safety.    </a:t>
            </a:r>
            <a:endParaRPr lang="en-GB"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d10.jpg"/>
          <p:cNvPicPr>
            <a:picLocks noGrp="1" noChangeAspect="1"/>
          </p:cNvPicPr>
          <p:nvPr>
            <p:ph sz="quarter" idx="13"/>
          </p:nvPr>
        </p:nvPicPr>
        <p:blipFill>
          <a:blip r:embed="rId2"/>
          <a:stretch>
            <a:fillRect/>
          </a:stretch>
        </p:blipFill>
        <p:spPr>
          <a:xfrm>
            <a:off x="279754" y="1960563"/>
            <a:ext cx="5845056" cy="4383792"/>
          </a:xfrm>
        </p:spPr>
      </p:pic>
      <p:pic>
        <p:nvPicPr>
          <p:cNvPr id="7" name="Picture 6" descr="d11.jpg"/>
          <p:cNvPicPr>
            <a:picLocks noChangeAspect="1"/>
          </p:cNvPicPr>
          <p:nvPr/>
        </p:nvPicPr>
        <p:blipFill>
          <a:blip r:embed="rId3"/>
          <a:stretch>
            <a:fillRect/>
          </a:stretch>
        </p:blipFill>
        <p:spPr>
          <a:xfrm>
            <a:off x="6581424" y="485423"/>
            <a:ext cx="3946172" cy="5261563"/>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d9.jpg"/>
          <p:cNvPicPr>
            <a:picLocks noGrp="1" noChangeAspect="1"/>
          </p:cNvPicPr>
          <p:nvPr>
            <p:ph sz="quarter" idx="13"/>
          </p:nvPr>
        </p:nvPicPr>
        <p:blipFill>
          <a:blip r:embed="rId2">
            <a:lum bright="20000"/>
          </a:blip>
          <a:stretch>
            <a:fillRect/>
          </a:stretch>
        </p:blipFill>
        <p:spPr>
          <a:xfrm>
            <a:off x="1222044" y="1023585"/>
            <a:ext cx="3835378" cy="5113837"/>
          </a:xfrm>
        </p:spPr>
      </p:pic>
      <p:pic>
        <p:nvPicPr>
          <p:cNvPr id="5" name="Picture 4" descr="d8.jpg"/>
          <p:cNvPicPr>
            <a:picLocks noChangeAspect="1"/>
          </p:cNvPicPr>
          <p:nvPr/>
        </p:nvPicPr>
        <p:blipFill>
          <a:blip r:embed="rId3">
            <a:lum bright="20000"/>
          </a:blip>
          <a:stretch>
            <a:fillRect/>
          </a:stretch>
        </p:blipFill>
        <p:spPr>
          <a:xfrm>
            <a:off x="5422429" y="767644"/>
            <a:ext cx="5539082" cy="4154312"/>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sz="quarter" idx="13"/>
          </p:nvPr>
        </p:nvSpPr>
        <p:spPr/>
        <p:txBody>
          <a:bodyPr/>
          <a:lstStyle/>
          <a:p>
            <a:r>
              <a:rPr lang="en-GB" dirty="0" smtClean="0"/>
              <a:t>We have an important role to play. </a:t>
            </a:r>
          </a:p>
          <a:p>
            <a:endParaRPr lang="en-GB" dirty="0" smtClean="0"/>
          </a:p>
          <a:p>
            <a:r>
              <a:rPr lang="en-GB" dirty="0" smtClean="0"/>
              <a:t>we have to be Client centred and empower our patients and their relatives.</a:t>
            </a:r>
          </a:p>
          <a:p>
            <a:endParaRPr lang="en-GB" dirty="0" smtClean="0"/>
          </a:p>
          <a:p>
            <a:r>
              <a:rPr lang="en-GB" dirty="0" smtClean="0"/>
              <a:t>We have to be innovative – yet we have to keep to our roots (challenge).</a:t>
            </a:r>
          </a:p>
          <a:p>
            <a:endParaRPr lang="en-GB" dirty="0" smtClean="0"/>
          </a:p>
          <a:p>
            <a:r>
              <a:rPr lang="en-GB" dirty="0" smtClean="0"/>
              <a:t>We have to be positive</a:t>
            </a:r>
          </a:p>
          <a:p>
            <a:endParaRPr lang="en-GB"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79910" y="2639228"/>
            <a:ext cx="5114493" cy="1596177"/>
          </a:xfrm>
        </p:spPr>
        <p:txBody>
          <a:bodyPr/>
          <a:lstStyle/>
          <a:p>
            <a:r>
              <a:rPr lang="en-GB" dirty="0" smtClean="0"/>
              <a:t>Thank you</a:t>
            </a:r>
            <a:endParaRPr lang="en-GB" dirty="0"/>
          </a:p>
        </p:txBody>
      </p:sp>
      <p:pic>
        <p:nvPicPr>
          <p:cNvPr id="4" name="Content Placeholder 3" descr="d6.jpg"/>
          <p:cNvPicPr>
            <a:picLocks noGrp="1" noChangeAspect="1"/>
          </p:cNvPicPr>
          <p:nvPr>
            <p:ph sz="quarter" idx="13"/>
          </p:nvPr>
        </p:nvPicPr>
        <p:blipFill>
          <a:blip r:embed="rId2">
            <a:lum bright="10000"/>
          </a:blip>
          <a:stretch>
            <a:fillRect/>
          </a:stretch>
        </p:blipFill>
        <p:spPr>
          <a:xfrm>
            <a:off x="1535289" y="839170"/>
            <a:ext cx="3959556" cy="5279407"/>
          </a:xfrm>
        </p:spPr>
      </p:pic>
    </p:spTree>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xmlns=""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563</TotalTime>
  <Words>2681</Words>
  <Application>Microsoft Office PowerPoint</Application>
  <PresentationFormat>Custom</PresentationFormat>
  <Paragraphs>410</Paragraphs>
  <Slides>53</Slides>
  <Notes>0</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Droplet</vt:lpstr>
      <vt:lpstr>occupational therapy interventions with older adults </vt:lpstr>
      <vt:lpstr>Who am I?</vt:lpstr>
      <vt:lpstr>Who am I?</vt:lpstr>
      <vt:lpstr>Malta</vt:lpstr>
      <vt:lpstr>Why Geriatrics?</vt:lpstr>
      <vt:lpstr>Demographical changes</vt:lpstr>
      <vt:lpstr>Squaring the mortality curve </vt:lpstr>
      <vt:lpstr>Stereotypes associated with older persons</vt:lpstr>
      <vt:lpstr>Geriatric giants</vt:lpstr>
      <vt:lpstr>immobility</vt:lpstr>
      <vt:lpstr>complications</vt:lpstr>
      <vt:lpstr>Falls</vt:lpstr>
      <vt:lpstr>Frailty</vt:lpstr>
      <vt:lpstr>Frailty</vt:lpstr>
      <vt:lpstr>Chronic disease</vt:lpstr>
      <vt:lpstr>Chronic disease management</vt:lpstr>
      <vt:lpstr>Self-management programme Pain toolkit</vt:lpstr>
      <vt:lpstr>WHO 10 priorities Healthy Ageing</vt:lpstr>
      <vt:lpstr>What can be done</vt:lpstr>
      <vt:lpstr>rehabilitation</vt:lpstr>
      <vt:lpstr>Key words in Rehabilitation </vt:lpstr>
      <vt:lpstr>OT knowledge at least 28 books focuses on older adults</vt:lpstr>
      <vt:lpstr>Occupational Therapy interventions  </vt:lpstr>
      <vt:lpstr>Assessments</vt:lpstr>
      <vt:lpstr>Functional Activities</vt:lpstr>
      <vt:lpstr>ADL’s Retraining</vt:lpstr>
      <vt:lpstr>Prescription of Equipment</vt:lpstr>
      <vt:lpstr>Wheelchair and seating clinic</vt:lpstr>
      <vt:lpstr>Splinting</vt:lpstr>
      <vt:lpstr>Home visits</vt:lpstr>
      <vt:lpstr>Instrumental Home visits</vt:lpstr>
      <vt:lpstr>Family training sessions (FTS)</vt:lpstr>
      <vt:lpstr>Group therapy interventions</vt:lpstr>
      <vt:lpstr>Driving assessment </vt:lpstr>
      <vt:lpstr>Health promotion and awareness</vt:lpstr>
      <vt:lpstr>Community services</vt:lpstr>
      <vt:lpstr>Commcare assessment unit</vt:lpstr>
      <vt:lpstr>Active ageing centres</vt:lpstr>
      <vt:lpstr>Dementia</vt:lpstr>
      <vt:lpstr>National Dementia Strategy  Empowering change (2015)</vt:lpstr>
      <vt:lpstr>Community Services</vt:lpstr>
      <vt:lpstr>Dementia intervention team </vt:lpstr>
      <vt:lpstr>Dementia Activity Centre   </vt:lpstr>
      <vt:lpstr>Occupational Therapy intervention</vt:lpstr>
      <vt:lpstr>Memory Class</vt:lpstr>
      <vt:lpstr>Programme  (mild-moderate)  day and time of the class is kept same </vt:lpstr>
      <vt:lpstr>Programme  </vt:lpstr>
      <vt:lpstr>Programme  </vt:lpstr>
      <vt:lpstr>Programme - Advanced class</vt:lpstr>
      <vt:lpstr>PowerPoint Presentation</vt:lpstr>
      <vt:lpstr>PowerPoint Presentation</vt:lpstr>
      <vt:lpstr>conclusion</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Demis Cachia</dc:creator>
  <cp:lastModifiedBy>Windows User</cp:lastModifiedBy>
  <cp:revision>140</cp:revision>
  <dcterms:created xsi:type="dcterms:W3CDTF">2014-09-12T17:25:11Z</dcterms:created>
  <dcterms:modified xsi:type="dcterms:W3CDTF">2017-12-07T12:42:51Z</dcterms:modified>
</cp:coreProperties>
</file>